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theme/themeOverride1.xml" ContentType="application/vnd.openxmlformats-officedocument.themeOverr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05" r:id="rId5"/>
    <p:sldMasterId id="2147484231" r:id="rId6"/>
  </p:sldMasterIdLst>
  <p:notesMasterIdLst>
    <p:notesMasterId r:id="rId37"/>
  </p:notesMasterIdLst>
  <p:handoutMasterIdLst>
    <p:handoutMasterId r:id="rId38"/>
  </p:handoutMasterIdLst>
  <p:sldIdLst>
    <p:sldId id="257" r:id="rId7"/>
    <p:sldId id="258" r:id="rId8"/>
    <p:sldId id="259" r:id="rId9"/>
    <p:sldId id="1355" r:id="rId10"/>
    <p:sldId id="1352" r:id="rId11"/>
    <p:sldId id="1320" r:id="rId12"/>
    <p:sldId id="1321" r:id="rId13"/>
    <p:sldId id="1322" r:id="rId14"/>
    <p:sldId id="1323" r:id="rId15"/>
    <p:sldId id="1343" r:id="rId16"/>
    <p:sldId id="1344" r:id="rId17"/>
    <p:sldId id="1345" r:id="rId18"/>
    <p:sldId id="1324" r:id="rId19"/>
    <p:sldId id="1325" r:id="rId20"/>
    <p:sldId id="1326" r:id="rId21"/>
    <p:sldId id="1327" r:id="rId22"/>
    <p:sldId id="1332" r:id="rId23"/>
    <p:sldId id="1357" r:id="rId24"/>
    <p:sldId id="1328" r:id="rId25"/>
    <p:sldId id="1329" r:id="rId26"/>
    <p:sldId id="1330" r:id="rId27"/>
    <p:sldId id="1331" r:id="rId28"/>
    <p:sldId id="1333" r:id="rId29"/>
    <p:sldId id="1334" r:id="rId30"/>
    <p:sldId id="1335" r:id="rId31"/>
    <p:sldId id="1336" r:id="rId32"/>
    <p:sldId id="1337" r:id="rId33"/>
    <p:sldId id="1340" r:id="rId34"/>
    <p:sldId id="1351" r:id="rId35"/>
    <p:sldId id="1356"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257"/>
            <p14:sldId id="258"/>
            <p14:sldId id="259"/>
            <p14:sldId id="1355"/>
            <p14:sldId id="1352"/>
            <p14:sldId id="1320"/>
            <p14:sldId id="1321"/>
            <p14:sldId id="1322"/>
            <p14:sldId id="1323"/>
            <p14:sldId id="1343"/>
            <p14:sldId id="1344"/>
            <p14:sldId id="1345"/>
            <p14:sldId id="1324"/>
            <p14:sldId id="1325"/>
            <p14:sldId id="1326"/>
            <p14:sldId id="1327"/>
            <p14:sldId id="1332"/>
            <p14:sldId id="1357"/>
            <p14:sldId id="1328"/>
            <p14:sldId id="1329"/>
            <p14:sldId id="1330"/>
            <p14:sldId id="1331"/>
            <p14:sldId id="1333"/>
            <p14:sldId id="1334"/>
            <p14:sldId id="1335"/>
            <p14:sldId id="1336"/>
            <p14:sldId id="1337"/>
            <p14:sldId id="1340"/>
            <p14:sldId id="1351"/>
            <p14:sldId id="1356"/>
          </p14:sldIdLst>
        </p14:section>
      </p14:sectionLst>
    </p:ext>
    <p:ext uri="{EFAFB233-063F-42B5-8137-9DF3F51BA10A}">
      <p15:sldGuideLst xmlns:p15="http://schemas.microsoft.com/office/powerpoint/2012/main">
        <p15:guide id="1" pos="3917" userDrawn="1">
          <p15:clr>
            <a:srgbClr val="A4A3A4"/>
          </p15:clr>
        </p15:guide>
        <p15:guide id="2" orient="horz" pos="220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5AA9"/>
    <a:srgbClr val="0078D7"/>
    <a:srgbClr val="F6F6F6"/>
    <a:srgbClr val="525252"/>
    <a:srgbClr val="FFFFFF"/>
    <a:srgbClr val="B4009E"/>
    <a:srgbClr val="E3008C"/>
    <a:srgbClr val="107C10"/>
    <a:srgbClr val="004B50"/>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18" autoAdjust="0"/>
    <p:restoredTop sz="65531" autoAdjust="0"/>
  </p:normalViewPr>
  <p:slideViewPr>
    <p:cSldViewPr>
      <p:cViewPr varScale="1">
        <p:scale>
          <a:sx n="75" d="100"/>
          <a:sy n="75" d="100"/>
        </p:scale>
        <p:origin x="872" y="176"/>
      </p:cViewPr>
      <p:guideLst>
        <p:guide pos="3917"/>
        <p:guide orient="horz" pos="2203"/>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83" d="100"/>
          <a:sy n="83" d="100"/>
        </p:scale>
        <p:origin x="393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ommentAuthors" Target="commentAuthor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a:noFill/>
              </a:ln>
              <a:effectLst/>
              <a:scene3d>
                <a:camera prst="orthographicFront"/>
                <a:lightRig rig="twoPt" dir="tl"/>
              </a:scene3d>
              <a:sp3d prstMaterial="flat"/>
            </c:spPr>
            <c:extLst>
              <c:ext xmlns:c16="http://schemas.microsoft.com/office/drawing/2014/chart" uri="{C3380CC4-5D6E-409C-BE32-E72D297353CC}">
                <c16:uniqueId val="{00000001-044D-442B-8BB2-131D0620F9AE}"/>
              </c:ext>
            </c:extLst>
          </c:dPt>
          <c:dPt>
            <c:idx val="1"/>
            <c:bubble3D val="0"/>
            <c:spPr>
              <a:gradFill rotWithShape="1">
                <a:gsLst>
                  <a:gs pos="0">
                    <a:schemeClr val="dk1">
                      <a:tint val="55000"/>
                      <a:satMod val="103000"/>
                      <a:lumMod val="102000"/>
                      <a:tint val="94000"/>
                    </a:schemeClr>
                  </a:gs>
                  <a:gs pos="50000">
                    <a:schemeClr val="dk1">
                      <a:tint val="55000"/>
                      <a:satMod val="110000"/>
                      <a:lumMod val="100000"/>
                      <a:shade val="100000"/>
                    </a:schemeClr>
                  </a:gs>
                  <a:gs pos="100000">
                    <a:schemeClr val="dk1">
                      <a:tint val="55000"/>
                      <a:lumMod val="99000"/>
                      <a:satMod val="120000"/>
                      <a:shade val="78000"/>
                    </a:schemeClr>
                  </a:gs>
                </a:gsLst>
                <a:lin ang="5400000" scaled="0"/>
              </a:gradFill>
              <a:ln>
                <a:noFill/>
              </a:ln>
              <a:effectLst/>
              <a:scene3d>
                <a:camera prst="orthographicFront"/>
                <a:lightRig rig="twoPt" dir="tl"/>
              </a:scene3d>
              <a:sp3d prstMaterial="flat"/>
            </c:spPr>
            <c:extLst>
              <c:ext xmlns:c16="http://schemas.microsoft.com/office/drawing/2014/chart" uri="{C3380CC4-5D6E-409C-BE32-E72D297353CC}">
                <c16:uniqueId val="{00000003-044D-442B-8BB2-131D0620F9AE}"/>
              </c:ext>
            </c:extLst>
          </c:dPt>
          <c:dLbls>
            <c:dLbl>
              <c:idx val="0"/>
              <c:layout>
                <c:manualLayout>
                  <c:x val="-0.18941690378129"/>
                  <c:y val="-0.19790930922446701"/>
                </c:manualLayout>
              </c:layout>
              <c:tx>
                <c:rich>
                  <a:bodyPr rot="0" spcFirstLastPara="1" vertOverflow="ellipsis" vert="horz" wrap="square" anchor="ctr" anchorCtr="0"/>
                  <a:lstStyle/>
                  <a:p>
                    <a:pPr algn="ctr" rtl="0">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r>
                      <a:rPr lang="en-US" sz="1400" b="1" i="0" u="none" strike="noStrike" kern="1200" baseline="0" dirty="0">
                        <a:solidFill>
                          <a:srgbClr val="FFFFFF"/>
                        </a:solidFill>
                        <a:latin typeface="Segoe UI" panose="020B0502040204020203" pitchFamily="34" charset="0"/>
                        <a:ea typeface="Segoe UI" panose="020B0502040204020203" pitchFamily="34" charset="0"/>
                        <a:cs typeface="Segoe UI" panose="020B0502040204020203" pitchFamily="34" charset="0"/>
                      </a:rPr>
                      <a:t>86%</a:t>
                    </a:r>
                  </a:p>
                </c:rich>
              </c:tx>
              <c:spPr>
                <a:noFill/>
                <a:ln>
                  <a:noFill/>
                </a:ln>
                <a:effectLst/>
              </c:spPr>
              <c:txPr>
                <a:bodyPr rot="0" spcFirstLastPara="1" vertOverflow="ellipsis" vert="horz" wrap="square" anchor="ctr" anchorCtr="0"/>
                <a:lstStyle/>
                <a:p>
                  <a:pPr algn="ctr" rtl="0">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90903525971133"/>
                      <c:h val="0.38487596101095001"/>
                    </c:manualLayout>
                  </c15:layout>
                </c:ext>
                <c:ext xmlns:c16="http://schemas.microsoft.com/office/drawing/2014/chart" uri="{C3380CC4-5D6E-409C-BE32-E72D297353CC}">
                  <c16:uniqueId val="{00000001-044D-442B-8BB2-131D0620F9AE}"/>
                </c:ext>
              </c:extLst>
            </c:dLbl>
            <c:dLbl>
              <c:idx val="1"/>
              <c:layout>
                <c:manualLayout>
                  <c:x val="0.18444911533571601"/>
                  <c:y val="0.14956278491504299"/>
                </c:manualLayout>
              </c:layout>
              <c:tx>
                <c:rich>
                  <a:bodyPr rot="0" spcFirstLastPara="1" vertOverflow="ellipsis" vert="horz" wrap="square" anchor="ctr" anchorCtr="0"/>
                  <a:lstStyle/>
                  <a:p>
                    <a:pPr algn="ctr" rtl="0">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r>
                      <a:rPr lang="en-US" sz="1400" b="1" i="0" u="none" strike="noStrike" kern="1200" baseline="0" dirty="0">
                        <a:solidFill>
                          <a:srgbClr val="FFFFFF"/>
                        </a:solidFill>
                        <a:latin typeface="Segoe UI" panose="020B0502040204020203" pitchFamily="34" charset="0"/>
                        <a:ea typeface="Segoe UI" panose="020B0502040204020203" pitchFamily="34" charset="0"/>
                        <a:cs typeface="Segoe UI" panose="020B0502040204020203" pitchFamily="34" charset="0"/>
                      </a:rPr>
                      <a:t>14%</a:t>
                    </a:r>
                  </a:p>
                </c:rich>
              </c:tx>
              <c:spPr>
                <a:noFill/>
                <a:ln>
                  <a:noFill/>
                </a:ln>
                <a:effectLst/>
              </c:spPr>
              <c:txPr>
                <a:bodyPr rot="0" spcFirstLastPara="1" vertOverflow="ellipsis" vert="horz" wrap="square" anchor="ctr" anchorCtr="0"/>
                <a:lstStyle/>
                <a:p>
                  <a:pPr algn="ctr" rtl="0">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7411255766111098"/>
                      <c:h val="0.38487596101095001"/>
                    </c:manualLayout>
                  </c15:layout>
                </c:ext>
                <c:ext xmlns:c16="http://schemas.microsoft.com/office/drawing/2014/chart" uri="{C3380CC4-5D6E-409C-BE32-E72D297353CC}">
                  <c16:uniqueId val="{00000003-044D-442B-8BB2-131D0620F9AE}"/>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044D-442B-8BB2-131D0620F9AE}"/>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scene3d>
              <a:camera prst="orthographicFront"/>
              <a:lightRig rig="twoPt" dir="tl"/>
            </a:scene3d>
            <a:sp3d prstMaterial="flat"/>
          </c:spPr>
          <c:dPt>
            <c:idx val="0"/>
            <c:bubble3D val="0"/>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a:noFill/>
              </a:ln>
              <a:effectLst/>
              <a:scene3d>
                <a:camera prst="orthographicFront"/>
                <a:lightRig rig="twoPt" dir="tl"/>
              </a:scene3d>
              <a:sp3d prstMaterial="flat"/>
            </c:spPr>
            <c:extLst>
              <c:ext xmlns:c16="http://schemas.microsoft.com/office/drawing/2014/chart" uri="{C3380CC4-5D6E-409C-BE32-E72D297353CC}">
                <c16:uniqueId val="{00000001-8BF4-4267-8D02-0D0C449DFA28}"/>
              </c:ext>
            </c:extLst>
          </c:dPt>
          <c:dPt>
            <c:idx val="1"/>
            <c:bubble3D val="0"/>
            <c:spPr>
              <a:gradFill rotWithShape="1">
                <a:gsLst>
                  <a:gs pos="0">
                    <a:schemeClr val="dk1">
                      <a:tint val="55000"/>
                      <a:satMod val="103000"/>
                      <a:lumMod val="102000"/>
                      <a:tint val="94000"/>
                    </a:schemeClr>
                  </a:gs>
                  <a:gs pos="50000">
                    <a:schemeClr val="dk1">
                      <a:tint val="55000"/>
                      <a:satMod val="110000"/>
                      <a:lumMod val="100000"/>
                      <a:shade val="100000"/>
                    </a:schemeClr>
                  </a:gs>
                  <a:gs pos="100000">
                    <a:schemeClr val="dk1">
                      <a:tint val="55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woPt" dir="tl"/>
              </a:scene3d>
              <a:sp3d prstMaterial="flat"/>
            </c:spPr>
            <c:extLst>
              <c:ext xmlns:c16="http://schemas.microsoft.com/office/drawing/2014/chart" uri="{C3380CC4-5D6E-409C-BE32-E72D297353CC}">
                <c16:uniqueId val="{00000003-8BF4-4267-8D02-0D0C449DFA28}"/>
              </c:ext>
            </c:extLst>
          </c:dPt>
          <c:dLbls>
            <c:dLbl>
              <c:idx val="0"/>
              <c:layout>
                <c:manualLayout>
                  <c:x val="-0.26701052625316302"/>
                  <c:y val="-0.167471207558164"/>
                </c:manualLayout>
              </c:layout>
              <c:tx>
                <c:rich>
                  <a:bodyPr rot="0" spcFirstLastPara="1" vertOverflow="ellipsis" vert="horz" wrap="square" anchor="ctr" anchorCtr="1"/>
                  <a:lstStyle/>
                  <a:p>
                    <a:pPr>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r>
                      <a:rPr lang="en-US" sz="1400" b="1">
                        <a:solidFill>
                          <a:srgbClr val="FFFFFF"/>
                        </a:solidFill>
                      </a:rPr>
                      <a:t>72%</a:t>
                    </a:r>
                    <a:endParaRPr lang="en-US" sz="140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90903525971133"/>
                      <c:h val="0.38487596101095001"/>
                    </c:manualLayout>
                  </c15:layout>
                </c:ext>
                <c:ext xmlns:c16="http://schemas.microsoft.com/office/drawing/2014/chart" uri="{C3380CC4-5D6E-409C-BE32-E72D297353CC}">
                  <c16:uniqueId val="{00000001-8BF4-4267-8D02-0D0C449DFA28}"/>
                </c:ext>
              </c:extLst>
            </c:dLbl>
            <c:dLbl>
              <c:idx val="1"/>
              <c:layout>
                <c:manualLayout>
                  <c:x val="0.244078331863297"/>
                  <c:y val="0.19877502880741399"/>
                </c:manualLayout>
              </c:layout>
              <c:tx>
                <c:rich>
                  <a:bodyPr rot="0" spcFirstLastPara="1" vertOverflow="ellipsis" vert="horz" wrap="square" anchor="ctr" anchorCtr="1"/>
                  <a:lstStyle/>
                  <a:p>
                    <a:pPr>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r>
                      <a:rPr lang="en-US" sz="1400" b="1" dirty="0">
                        <a:solidFill>
                          <a:srgbClr val="FFFFFF"/>
                        </a:solidFill>
                      </a:rPr>
                      <a:t>28%</a:t>
                    </a:r>
                    <a:endParaRPr lang="en-US" sz="1400" dirty="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8250800587221198"/>
                      <c:h val="0.33118890864377398"/>
                    </c:manualLayout>
                  </c15:layout>
                </c:ext>
                <c:ext xmlns:c16="http://schemas.microsoft.com/office/drawing/2014/chart" uri="{C3380CC4-5D6E-409C-BE32-E72D297353CC}">
                  <c16:uniqueId val="{00000003-8BF4-4267-8D02-0D0C449DFA28}"/>
                </c:ext>
              </c:extLst>
            </c:dLbl>
            <c:spPr>
              <a:noFill/>
              <a:ln>
                <a:noFill/>
              </a:ln>
              <a:effectLst/>
            </c:spPr>
            <c:txPr>
              <a:bodyPr rot="0" spcFirstLastPara="1" vertOverflow="ellipsis" vert="horz" wrap="square" anchor="ctr" anchorCtr="1"/>
              <a:lstStyle/>
              <a:p>
                <a:pPr>
                  <a:defRPr sz="12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8BF4-4267-8D02-0D0C449DFA28}"/>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a:noFill/>
              </a:ln>
              <a:effectLst/>
              <a:scene3d>
                <a:camera prst="orthographicFront"/>
                <a:lightRig rig="twoPt" dir="tl"/>
              </a:scene3d>
              <a:sp3d prstMaterial="flat"/>
            </c:spPr>
            <c:extLst>
              <c:ext xmlns:c16="http://schemas.microsoft.com/office/drawing/2014/chart" uri="{C3380CC4-5D6E-409C-BE32-E72D297353CC}">
                <c16:uniqueId val="{00000001-0ADD-4610-BE92-E3C200A731EC}"/>
              </c:ext>
            </c:extLst>
          </c:dPt>
          <c:dPt>
            <c:idx val="1"/>
            <c:bubble3D val="0"/>
            <c:spPr>
              <a:gradFill rotWithShape="1">
                <a:gsLst>
                  <a:gs pos="0">
                    <a:schemeClr val="dk1">
                      <a:tint val="55000"/>
                      <a:satMod val="103000"/>
                      <a:lumMod val="102000"/>
                      <a:tint val="94000"/>
                    </a:schemeClr>
                  </a:gs>
                  <a:gs pos="50000">
                    <a:schemeClr val="dk1">
                      <a:tint val="55000"/>
                      <a:satMod val="110000"/>
                      <a:lumMod val="100000"/>
                      <a:shade val="100000"/>
                    </a:schemeClr>
                  </a:gs>
                  <a:gs pos="100000">
                    <a:schemeClr val="dk1">
                      <a:tint val="55000"/>
                      <a:lumMod val="99000"/>
                      <a:satMod val="120000"/>
                      <a:shade val="78000"/>
                    </a:schemeClr>
                  </a:gs>
                </a:gsLst>
                <a:lin ang="5400000" scaled="0"/>
              </a:gradFill>
              <a:ln>
                <a:noFill/>
              </a:ln>
              <a:effectLst/>
              <a:scene3d>
                <a:camera prst="orthographicFront"/>
                <a:lightRig rig="twoPt" dir="tl"/>
              </a:scene3d>
              <a:sp3d prstMaterial="flat"/>
            </c:spPr>
            <c:extLst>
              <c:ext xmlns:c16="http://schemas.microsoft.com/office/drawing/2014/chart" uri="{C3380CC4-5D6E-409C-BE32-E72D297353CC}">
                <c16:uniqueId val="{00000003-0ADD-4610-BE92-E3C200A731EC}"/>
              </c:ext>
            </c:extLst>
          </c:dPt>
          <c:dLbls>
            <c:dLbl>
              <c:idx val="0"/>
              <c:layout>
                <c:manualLayout>
                  <c:x val="-0.19879724753676001"/>
                  <c:y val="-0.19878823917744801"/>
                </c:manualLayout>
              </c:layout>
              <c:tx>
                <c:rich>
                  <a:bodyPr/>
                  <a:lstStyle/>
                  <a:p>
                    <a:r>
                      <a:rPr lang="en-US" sz="1400" b="1" dirty="0">
                        <a:solidFill>
                          <a:srgbClr val="FFFFFF"/>
                        </a:solidFill>
                      </a:rPr>
                      <a:t>70%</a:t>
                    </a:r>
                    <a:endParaRPr lang="en-US" sz="1400" dirty="0">
                      <a:solidFill>
                        <a:srgbClr val="FFFFFF"/>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37485836752124302"/>
                      <c:h val="0.38487596101095001"/>
                    </c:manualLayout>
                  </c15:layout>
                </c:ext>
                <c:ext xmlns:c16="http://schemas.microsoft.com/office/drawing/2014/chart" uri="{C3380CC4-5D6E-409C-BE32-E72D297353CC}">
                  <c16:uniqueId val="{00000001-0ADD-4610-BE92-E3C200A731EC}"/>
                </c:ext>
              </c:extLst>
            </c:dLbl>
            <c:dLbl>
              <c:idx val="1"/>
              <c:layout>
                <c:manualLayout>
                  <c:x val="0.254572583279078"/>
                  <c:y val="0.15833402403646901"/>
                </c:manualLayout>
              </c:layout>
              <c:tx>
                <c:rich>
                  <a:bodyPr/>
                  <a:lstStyle/>
                  <a:p>
                    <a:r>
                      <a:rPr lang="en-US" sz="1400" b="1" dirty="0">
                        <a:solidFill>
                          <a:srgbClr val="FFFFFF"/>
                        </a:solidFill>
                      </a:rPr>
                      <a:t>30%</a:t>
                    </a:r>
                    <a:endParaRPr lang="en-US" sz="1400" dirty="0">
                      <a:solidFill>
                        <a:srgbClr val="FFFFFF"/>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290903525971133"/>
                      <c:h val="0.38487596101095001"/>
                    </c:manualLayout>
                  </c15:layout>
                </c:ext>
                <c:ext xmlns:c16="http://schemas.microsoft.com/office/drawing/2014/chart" uri="{C3380CC4-5D6E-409C-BE32-E72D297353CC}">
                  <c16:uniqueId val="{00000003-0ADD-4610-BE92-E3C200A731EC}"/>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0ADD-4610-BE92-E3C200A731EC}"/>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a:noFill/>
              </a:ln>
              <a:effectLst/>
              <a:scene3d>
                <a:camera prst="orthographicFront"/>
                <a:lightRig rig="twoPt" dir="tl"/>
              </a:scene3d>
              <a:sp3d prstMaterial="flat"/>
            </c:spPr>
            <c:extLst>
              <c:ext xmlns:c16="http://schemas.microsoft.com/office/drawing/2014/chart" uri="{C3380CC4-5D6E-409C-BE32-E72D297353CC}">
                <c16:uniqueId val="{00000001-79DF-40DE-98EB-4FE45EE229D9}"/>
              </c:ext>
            </c:extLst>
          </c:dPt>
          <c:dPt>
            <c:idx val="1"/>
            <c:bubble3D val="0"/>
            <c:spPr>
              <a:gradFill rotWithShape="1">
                <a:gsLst>
                  <a:gs pos="0">
                    <a:schemeClr val="dk1">
                      <a:tint val="55000"/>
                      <a:satMod val="103000"/>
                      <a:lumMod val="102000"/>
                      <a:tint val="94000"/>
                    </a:schemeClr>
                  </a:gs>
                  <a:gs pos="50000">
                    <a:schemeClr val="dk1">
                      <a:tint val="55000"/>
                      <a:satMod val="110000"/>
                      <a:lumMod val="100000"/>
                      <a:shade val="100000"/>
                    </a:schemeClr>
                  </a:gs>
                  <a:gs pos="100000">
                    <a:schemeClr val="dk1">
                      <a:tint val="55000"/>
                      <a:lumMod val="99000"/>
                      <a:satMod val="120000"/>
                      <a:shade val="78000"/>
                    </a:schemeClr>
                  </a:gs>
                </a:gsLst>
                <a:lin ang="5400000" scaled="0"/>
              </a:gradFill>
              <a:ln>
                <a:noFill/>
              </a:ln>
              <a:effectLst/>
              <a:scene3d>
                <a:camera prst="orthographicFront"/>
                <a:lightRig rig="twoPt" dir="tl"/>
              </a:scene3d>
              <a:sp3d prstMaterial="flat"/>
            </c:spPr>
            <c:extLst>
              <c:ext xmlns:c16="http://schemas.microsoft.com/office/drawing/2014/chart" uri="{C3380CC4-5D6E-409C-BE32-E72D297353CC}">
                <c16:uniqueId val="{00000003-79DF-40DE-98EB-4FE45EE229D9}"/>
              </c:ext>
            </c:extLst>
          </c:dPt>
          <c:dLbls>
            <c:dLbl>
              <c:idx val="0"/>
              <c:layout>
                <c:manualLayout>
                  <c:x val="-0.24275009333367001"/>
                  <c:y val="-0.12773370994043401"/>
                </c:manualLayout>
              </c:layout>
              <c:tx>
                <c:rich>
                  <a:bodyPr/>
                  <a:lstStyle/>
                  <a:p>
                    <a:r>
                      <a:rPr lang="en-US" sz="1400" b="1">
                        <a:solidFill>
                          <a:srgbClr val="FFFFFF"/>
                        </a:solidFill>
                      </a:rPr>
                      <a:t>61%</a:t>
                    </a:r>
                    <a:endParaRPr lang="en-US" sz="1400">
                      <a:solidFill>
                        <a:srgbClr val="FFFFFF"/>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25732158935108901"/>
                      <c:h val="0.38487596101095001"/>
                    </c:manualLayout>
                  </c15:layout>
                </c:ext>
                <c:ext xmlns:c16="http://schemas.microsoft.com/office/drawing/2014/chart" uri="{C3380CC4-5D6E-409C-BE32-E72D297353CC}">
                  <c16:uniqueId val="{00000001-79DF-40DE-98EB-4FE45EE229D9}"/>
                </c:ext>
              </c:extLst>
            </c:dLbl>
            <c:dLbl>
              <c:idx val="1"/>
              <c:layout>
                <c:manualLayout>
                  <c:x val="0.21383178342431899"/>
                  <c:y val="7.5523540769345004E-2"/>
                </c:manualLayout>
              </c:layout>
              <c:tx>
                <c:rich>
                  <a:bodyPr/>
                  <a:lstStyle/>
                  <a:p>
                    <a:r>
                      <a:rPr lang="en-US" sz="1400" b="1">
                        <a:solidFill>
                          <a:srgbClr val="FFFFFF"/>
                        </a:solidFill>
                      </a:rPr>
                      <a:t>39%</a:t>
                    </a:r>
                    <a:endParaRPr lang="en-US" sz="1400">
                      <a:solidFill>
                        <a:srgbClr val="FFFFFF"/>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39164933583126499"/>
                      <c:h val="0.38487596101095001"/>
                    </c:manualLayout>
                  </c15:layout>
                </c:ext>
                <c:ext xmlns:c16="http://schemas.microsoft.com/office/drawing/2014/chart" uri="{C3380CC4-5D6E-409C-BE32-E72D297353CC}">
                  <c16:uniqueId val="{00000003-79DF-40DE-98EB-4FE45EE229D9}"/>
                </c:ext>
              </c:extLst>
            </c:dLbl>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79DF-40DE-98EB-4FE45EE229D9}"/>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a:noFill/>
              </a:ln>
              <a:effectLst/>
              <a:scene3d>
                <a:camera prst="orthographicFront"/>
                <a:lightRig rig="twoPt" dir="tl"/>
              </a:scene3d>
              <a:sp3d prstMaterial="flat"/>
            </c:spPr>
            <c:extLst>
              <c:ext xmlns:c16="http://schemas.microsoft.com/office/drawing/2014/chart" uri="{C3380CC4-5D6E-409C-BE32-E72D297353CC}">
                <c16:uniqueId val="{00000001-4B3A-4AFE-847E-34A1C6BE7B6E}"/>
              </c:ext>
            </c:extLst>
          </c:dPt>
          <c:dPt>
            <c:idx val="1"/>
            <c:bubble3D val="0"/>
            <c:spPr>
              <a:gradFill rotWithShape="1">
                <a:gsLst>
                  <a:gs pos="0">
                    <a:schemeClr val="dk1">
                      <a:tint val="55000"/>
                      <a:satMod val="103000"/>
                      <a:lumMod val="102000"/>
                      <a:tint val="94000"/>
                    </a:schemeClr>
                  </a:gs>
                  <a:gs pos="50000">
                    <a:schemeClr val="dk1">
                      <a:tint val="55000"/>
                      <a:satMod val="110000"/>
                      <a:lumMod val="100000"/>
                      <a:shade val="100000"/>
                    </a:schemeClr>
                  </a:gs>
                  <a:gs pos="100000">
                    <a:schemeClr val="dk1">
                      <a:tint val="55000"/>
                      <a:lumMod val="99000"/>
                      <a:satMod val="120000"/>
                      <a:shade val="78000"/>
                    </a:schemeClr>
                  </a:gs>
                </a:gsLst>
                <a:lin ang="5400000" scaled="0"/>
              </a:gradFill>
              <a:ln>
                <a:noFill/>
              </a:ln>
              <a:effectLst/>
              <a:scene3d>
                <a:camera prst="orthographicFront"/>
                <a:lightRig rig="twoPt" dir="tl"/>
              </a:scene3d>
              <a:sp3d prstMaterial="flat"/>
            </c:spPr>
            <c:extLst>
              <c:ext xmlns:c16="http://schemas.microsoft.com/office/drawing/2014/chart" uri="{C3380CC4-5D6E-409C-BE32-E72D297353CC}">
                <c16:uniqueId val="{00000003-4B3A-4AFE-847E-34A1C6BE7B6E}"/>
              </c:ext>
            </c:extLst>
          </c:dPt>
          <c:dLbls>
            <c:dLbl>
              <c:idx val="0"/>
              <c:layout>
                <c:manualLayout>
                  <c:x val="-0.10052204895054299"/>
                  <c:y val="-0.242297969332781"/>
                </c:manualLayout>
              </c:layout>
              <c:tx>
                <c:rich>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r>
                      <a:rPr lang="en-US" sz="1400" b="1">
                        <a:solidFill>
                          <a:srgbClr val="FFFFFF"/>
                        </a:solidFill>
                      </a:rPr>
                      <a:t>88%</a:t>
                    </a:r>
                    <a:endParaRPr lang="en-US" sz="140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1608997843616599"/>
                      <c:h val="0.38487596101095001"/>
                    </c:manualLayout>
                  </c15:layout>
                </c:ext>
                <c:ext xmlns:c16="http://schemas.microsoft.com/office/drawing/2014/chart" uri="{C3380CC4-5D6E-409C-BE32-E72D297353CC}">
                  <c16:uniqueId val="{00000001-4B3A-4AFE-847E-34A1C6BE7B6E}"/>
                </c:ext>
              </c:extLst>
            </c:dLbl>
            <c:dLbl>
              <c:idx val="1"/>
              <c:layout>
                <c:manualLayout>
                  <c:x val="0.179076946112386"/>
                  <c:y val="0.182764588740044"/>
                </c:manualLayout>
              </c:layout>
              <c:tx>
                <c:rich>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r>
                      <a:rPr lang="en-US" sz="1400" b="1" dirty="0">
                        <a:solidFill>
                          <a:srgbClr val="FFFFFF"/>
                        </a:solidFill>
                      </a:rPr>
                      <a:t>12%</a:t>
                    </a:r>
                    <a:endParaRPr lang="en-US" sz="1400" dirty="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6781582354011502"/>
                      <c:h val="0.26408022886701898"/>
                    </c:manualLayout>
                  </c15:layout>
                </c:ext>
                <c:ext xmlns:c16="http://schemas.microsoft.com/office/drawing/2014/chart" uri="{C3380CC4-5D6E-409C-BE32-E72D297353CC}">
                  <c16:uniqueId val="{00000003-4B3A-4AFE-847E-34A1C6BE7B6E}"/>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4B3A-4AFE-847E-34A1C6BE7B6E}"/>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c:spPr>
          <c:dPt>
            <c:idx val="0"/>
            <c:bubble3D val="0"/>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a:noFill/>
              </a:ln>
              <a:effectLst/>
              <a:scene3d>
                <a:camera prst="orthographicFront"/>
                <a:lightRig rig="twoPt" dir="tl"/>
              </a:scene3d>
              <a:sp3d prstMaterial="flat"/>
            </c:spPr>
            <c:extLst>
              <c:ext xmlns:c16="http://schemas.microsoft.com/office/drawing/2014/chart" uri="{C3380CC4-5D6E-409C-BE32-E72D297353CC}">
                <c16:uniqueId val="{00000001-2EC9-4A5B-85E7-DC7674BEB47A}"/>
              </c:ext>
            </c:extLst>
          </c:dPt>
          <c:dPt>
            <c:idx val="1"/>
            <c:bubble3D val="0"/>
            <c:spPr>
              <a:gradFill rotWithShape="1">
                <a:gsLst>
                  <a:gs pos="0">
                    <a:schemeClr val="dk1">
                      <a:tint val="55000"/>
                      <a:satMod val="103000"/>
                      <a:lumMod val="102000"/>
                      <a:tint val="94000"/>
                    </a:schemeClr>
                  </a:gs>
                  <a:gs pos="50000">
                    <a:schemeClr val="dk1">
                      <a:tint val="55000"/>
                      <a:satMod val="110000"/>
                      <a:lumMod val="100000"/>
                      <a:shade val="100000"/>
                    </a:schemeClr>
                  </a:gs>
                  <a:gs pos="100000">
                    <a:schemeClr val="dk1">
                      <a:tint val="55000"/>
                      <a:lumMod val="99000"/>
                      <a:satMod val="120000"/>
                      <a:shade val="78000"/>
                    </a:schemeClr>
                  </a:gs>
                </a:gsLst>
                <a:lin ang="5400000" scaled="0"/>
              </a:gradFill>
              <a:ln>
                <a:noFill/>
              </a:ln>
              <a:effectLst/>
              <a:scene3d>
                <a:camera prst="orthographicFront"/>
                <a:lightRig rig="twoPt" dir="tl"/>
              </a:scene3d>
              <a:sp3d prstMaterial="flat"/>
            </c:spPr>
            <c:extLst>
              <c:ext xmlns:c16="http://schemas.microsoft.com/office/drawing/2014/chart" uri="{C3380CC4-5D6E-409C-BE32-E72D297353CC}">
                <c16:uniqueId val="{00000003-2EC9-4A5B-85E7-DC7674BEB47A}"/>
              </c:ext>
            </c:extLst>
          </c:dPt>
          <c:dLbls>
            <c:dLbl>
              <c:idx val="0"/>
              <c:layout>
                <c:manualLayout>
                  <c:x val="-0.242809341002312"/>
                  <c:y val="-0.17212266691654801"/>
                </c:manualLayout>
              </c:layout>
              <c:tx>
                <c:rich>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r>
                      <a:rPr lang="en-US" sz="1400" b="1">
                        <a:solidFill>
                          <a:srgbClr val="FFFFFF"/>
                        </a:solidFill>
                      </a:rPr>
                      <a:t>76%</a:t>
                    </a:r>
                    <a:endParaRPr lang="en-US" sz="140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7411255766111098"/>
                      <c:h val="0.38487596101095001"/>
                    </c:manualLayout>
                  </c15:layout>
                </c:ext>
                <c:ext xmlns:c16="http://schemas.microsoft.com/office/drawing/2014/chart" uri="{C3380CC4-5D6E-409C-BE32-E72D297353CC}">
                  <c16:uniqueId val="{00000001-2EC9-4A5B-85E7-DC7674BEB47A}"/>
                </c:ext>
              </c:extLst>
            </c:dLbl>
            <c:dLbl>
              <c:idx val="1"/>
              <c:layout>
                <c:manualLayout>
                  <c:x val="0.236301125930375"/>
                  <c:y val="0.184649813510153"/>
                </c:manualLayout>
              </c:layout>
              <c:tx>
                <c:rich>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r>
                      <a:rPr lang="en-US" sz="1400" b="1">
                        <a:solidFill>
                          <a:srgbClr val="FFFFFF"/>
                        </a:solidFill>
                      </a:rPr>
                      <a:t>24%</a:t>
                    </a:r>
                    <a:endParaRPr lang="en-US" sz="140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1608997843616599"/>
                      <c:h val="0.38487596101095001"/>
                    </c:manualLayout>
                  </c15:layout>
                </c:ext>
                <c:ext xmlns:c16="http://schemas.microsoft.com/office/drawing/2014/chart" uri="{C3380CC4-5D6E-409C-BE32-E72D297353CC}">
                  <c16:uniqueId val="{00000003-2EC9-4A5B-85E7-DC7674BEB47A}"/>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2EC9-4A5B-85E7-DC7674BEB47A}"/>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a:noFill/>
              </a:ln>
              <a:effectLst/>
              <a:scene3d>
                <a:camera prst="orthographicFront"/>
                <a:lightRig rig="twoPt" dir="tl"/>
              </a:scene3d>
              <a:sp3d prstMaterial="flat"/>
            </c:spPr>
            <c:extLst>
              <c:ext xmlns:c16="http://schemas.microsoft.com/office/drawing/2014/chart" uri="{C3380CC4-5D6E-409C-BE32-E72D297353CC}">
                <c16:uniqueId val="{00000001-F470-4A04-851C-E237C1E508E3}"/>
              </c:ext>
            </c:extLst>
          </c:dPt>
          <c:dPt>
            <c:idx val="1"/>
            <c:bubble3D val="0"/>
            <c:spPr>
              <a:gradFill rotWithShape="1">
                <a:gsLst>
                  <a:gs pos="0">
                    <a:schemeClr val="dk1">
                      <a:tint val="55000"/>
                      <a:satMod val="103000"/>
                      <a:lumMod val="102000"/>
                      <a:tint val="94000"/>
                    </a:schemeClr>
                  </a:gs>
                  <a:gs pos="50000">
                    <a:schemeClr val="dk1">
                      <a:tint val="55000"/>
                      <a:satMod val="110000"/>
                      <a:lumMod val="100000"/>
                      <a:shade val="100000"/>
                    </a:schemeClr>
                  </a:gs>
                  <a:gs pos="100000">
                    <a:schemeClr val="dk1">
                      <a:tint val="55000"/>
                      <a:lumMod val="99000"/>
                      <a:satMod val="120000"/>
                      <a:shade val="78000"/>
                    </a:schemeClr>
                  </a:gs>
                </a:gsLst>
                <a:lin ang="5400000" scaled="0"/>
              </a:gradFill>
              <a:ln>
                <a:noFill/>
              </a:ln>
              <a:effectLst/>
              <a:scene3d>
                <a:camera prst="orthographicFront"/>
                <a:lightRig rig="twoPt" dir="tl"/>
              </a:scene3d>
              <a:sp3d prstMaterial="flat"/>
            </c:spPr>
            <c:extLst>
              <c:ext xmlns:c16="http://schemas.microsoft.com/office/drawing/2014/chart" uri="{C3380CC4-5D6E-409C-BE32-E72D297353CC}">
                <c16:uniqueId val="{00000003-F470-4A04-851C-E237C1E508E3}"/>
              </c:ext>
            </c:extLst>
          </c:dPt>
          <c:dLbls>
            <c:dLbl>
              <c:idx val="0"/>
              <c:layout>
                <c:manualLayout>
                  <c:x val="-0.13972261183555201"/>
                  <c:y val="-0.18861167465571099"/>
                </c:manualLayout>
              </c:layout>
              <c:tx>
                <c:rich>
                  <a:bodyPr rot="0" spcFirstLastPara="1" vertOverflow="ellipsis" vert="horz" wrap="square" anchor="ctr" anchorCtr="1"/>
                  <a:lstStyle/>
                  <a:p>
                    <a:pPr algn="l">
                      <a:defRPr sz="1400" b="1" i="0" u="none" strike="noStrike" kern="1200" baseline="0">
                        <a:solidFill>
                          <a:srgbClr val="FFFFFF"/>
                        </a:solidFill>
                        <a:latin typeface="+mn-lt"/>
                        <a:ea typeface="+mn-ea"/>
                        <a:cs typeface="+mn-cs"/>
                      </a:defRPr>
                    </a:pPr>
                    <a:r>
                      <a:rPr lang="en-US" sz="1400" b="1">
                        <a:solidFill>
                          <a:srgbClr val="FFFFFF"/>
                        </a:solidFill>
                      </a:rPr>
                      <a:t>90%</a:t>
                    </a:r>
                    <a:endParaRPr lang="en-US" sz="1400">
                      <a:solidFill>
                        <a:srgbClr val="FFFFFF"/>
                      </a:solidFill>
                    </a:endParaRPr>
                  </a:p>
                </c:rich>
              </c:tx>
              <c:spPr>
                <a:noFill/>
                <a:ln>
                  <a:noFill/>
                </a:ln>
                <a:effectLst/>
              </c:spPr>
              <c:txPr>
                <a:bodyPr rot="0" spcFirstLastPara="1" vertOverflow="ellipsis" vert="horz" wrap="square" anchor="ctr" anchorCtr="1"/>
                <a:lstStyle/>
                <a:p>
                  <a:pPr algn="l">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3288094674618801"/>
                      <c:h val="0.38487596101095001"/>
                    </c:manualLayout>
                  </c15:layout>
                </c:ext>
                <c:ext xmlns:c16="http://schemas.microsoft.com/office/drawing/2014/chart" uri="{C3380CC4-5D6E-409C-BE32-E72D297353CC}">
                  <c16:uniqueId val="{00000001-F470-4A04-851C-E237C1E508E3}"/>
                </c:ext>
              </c:extLst>
            </c:dLbl>
            <c:dLbl>
              <c:idx val="1"/>
              <c:layout>
                <c:manualLayout>
                  <c:x val="0.153890489484902"/>
                  <c:y val="0.13578851289631499"/>
                </c:manualLayout>
              </c:layout>
              <c:tx>
                <c:rich>
                  <a:bodyPr rot="0" spcFirstLastPara="1" vertOverflow="ellipsis" vert="horz" wrap="square" anchor="ctr" anchorCtr="1"/>
                  <a:lstStyle/>
                  <a:p>
                    <a:pPr algn="l">
                      <a:defRPr sz="1400" b="1" i="0" u="none" strike="noStrike" kern="1200" baseline="0">
                        <a:solidFill>
                          <a:srgbClr val="FFFFFF"/>
                        </a:solidFill>
                        <a:latin typeface="+mn-lt"/>
                        <a:ea typeface="+mn-ea"/>
                        <a:cs typeface="+mn-cs"/>
                      </a:defRPr>
                    </a:pPr>
                    <a:r>
                      <a:rPr lang="en-US" sz="1400" b="1">
                        <a:solidFill>
                          <a:srgbClr val="FFFFFF"/>
                        </a:solidFill>
                      </a:rPr>
                      <a:t>10%</a:t>
                    </a:r>
                    <a:endParaRPr lang="en-US" sz="1400">
                      <a:solidFill>
                        <a:srgbClr val="FFFFFF"/>
                      </a:solidFill>
                    </a:endParaRPr>
                  </a:p>
                </c:rich>
              </c:tx>
              <c:spPr>
                <a:noFill/>
                <a:ln>
                  <a:noFill/>
                </a:ln>
                <a:effectLst/>
              </c:spPr>
              <c:txPr>
                <a:bodyPr rot="0" spcFirstLastPara="1" vertOverflow="ellipsis" vert="horz" wrap="square" anchor="ctr" anchorCtr="1"/>
                <a:lstStyle/>
                <a:p>
                  <a:pPr algn="l">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0769449428115497"/>
                      <c:h val="0.38487596101095001"/>
                    </c:manualLayout>
                  </c15:layout>
                </c:ext>
                <c:ext xmlns:c16="http://schemas.microsoft.com/office/drawing/2014/chart" uri="{C3380CC4-5D6E-409C-BE32-E72D297353CC}">
                  <c16:uniqueId val="{00000003-F470-4A04-851C-E237C1E508E3}"/>
                </c:ext>
              </c:extLst>
            </c:dLbl>
            <c:spPr>
              <a:noFill/>
              <a:ln>
                <a:noFill/>
              </a:ln>
              <a:effectLst/>
            </c:spPr>
            <c:txPr>
              <a:bodyPr rot="0" spcFirstLastPara="1" vertOverflow="ellipsis" vert="horz" wrap="square" anchor="ctr" anchorCtr="1"/>
              <a:lstStyle/>
              <a:p>
                <a:pPr algn="l">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F470-4A04-851C-E237C1E508E3}"/>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5/16/18 11:13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5/16/18 11:12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nl" dirty="0"/>
              <a:t>Welcome, today we are going to talk about Smart app with Xamarin and Azure! We are going to touch the Cognitive service api’s and we’ll see the power that they hold. But before we start.</a:t>
            </a:r>
            <a:endParaRPr dirty="0"/>
          </a:p>
        </p:txBody>
      </p:sp>
    </p:spTree>
    <p:extLst>
      <p:ext uri="{BB962C8B-B14F-4D97-AF65-F5344CB8AC3E}">
        <p14:creationId xmlns:p14="http://schemas.microsoft.com/office/powerpoint/2010/main" val="2146397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5/16/18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46176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5/16/18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435822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5/16/18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40499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1266260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5/16/18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167099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5/16/18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69134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popular</a:t>
            </a:r>
            <a:r>
              <a:rPr lang="en-US" baseline="0"/>
              <a:t> and powerful </a:t>
            </a:r>
            <a:r>
              <a:rPr lang="en-US"/>
              <a:t>game engines already leveraging</a:t>
            </a:r>
            <a:r>
              <a:rPr lang="en-US" baseline="0"/>
              <a:t> </a:t>
            </a:r>
            <a:r>
              <a:rPr lang="en-US"/>
              <a:t>C# are lifted by Mono</a:t>
            </a:r>
            <a:r>
              <a:rPr lang="en-US" baseline="0"/>
              <a:t> runtime </a:t>
            </a:r>
            <a:r>
              <a:rPr lang="en-US"/>
              <a:t>move to MIT</a:t>
            </a:r>
            <a:r>
              <a:rPr lang="en-US" baseline="0"/>
              <a:t> license</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E604561-F8E6-8B47-BE1A-A317A2AD507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5292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5/16/18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747764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18</a:t>
            </a:fld>
            <a:endParaRPr lang="en-US"/>
          </a:p>
        </p:txBody>
      </p:sp>
    </p:spTree>
    <p:extLst>
      <p:ext uri="{BB962C8B-B14F-4D97-AF65-F5344CB8AC3E}">
        <p14:creationId xmlns:p14="http://schemas.microsoft.com/office/powerpoint/2010/main" val="4114933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5097B6B-FF96-F443-AED4-FFB28983C4F8}" type="slidenum">
              <a:rPr lang="en-US" smtClean="0"/>
              <a:t>19</a:t>
            </a:fld>
            <a:endParaRPr lang="en-US"/>
          </a:p>
        </p:txBody>
      </p:sp>
    </p:spTree>
    <p:extLst>
      <p:ext uri="{BB962C8B-B14F-4D97-AF65-F5344CB8AC3E}">
        <p14:creationId xmlns:p14="http://schemas.microsoft.com/office/powerpoint/2010/main" val="1117899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33563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5/16/18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669253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5/16/18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430970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5/16/18</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633233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5/16/18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464987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5/16/18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47931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5/16/18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21021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5/16/18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518136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5/16/18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56126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5/16/18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215233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641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89174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5/16/18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862520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559902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5/16/18 11:13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67290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5/16/18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696472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5/16/18 11:13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794363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5/16/18 11:13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402841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0"/>
            <a:ext cx="12434709" cy="699452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74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12077261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27438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9"/>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5"/>
            <a:ext cx="8705533" cy="738536"/>
          </a:xfrm>
        </p:spPr>
        <p:txBody>
          <a:bodyPr/>
          <a:lstStyle>
            <a:lvl1pPr marL="0" indent="0" algn="ctr">
              <a:buNone/>
              <a:defRPr>
                <a:solidFill>
                  <a:schemeClr val="tx1">
                    <a:tint val="75000"/>
                  </a:schemeClr>
                </a:solidFill>
              </a:defRPr>
            </a:lvl1pPr>
            <a:lvl2pPr marL="466254" indent="0" algn="ctr">
              <a:buNone/>
              <a:defRPr>
                <a:solidFill>
                  <a:schemeClr val="tx1">
                    <a:tint val="75000"/>
                  </a:schemeClr>
                </a:solidFill>
              </a:defRPr>
            </a:lvl2pPr>
            <a:lvl3pPr marL="932509" indent="0" algn="ctr">
              <a:buNone/>
              <a:defRPr>
                <a:solidFill>
                  <a:schemeClr val="tx1">
                    <a:tint val="75000"/>
                  </a:schemeClr>
                </a:solidFill>
              </a:defRPr>
            </a:lvl3pPr>
            <a:lvl4pPr marL="1398763" indent="0" algn="ctr">
              <a:buNone/>
              <a:defRPr>
                <a:solidFill>
                  <a:schemeClr val="tx1">
                    <a:tint val="75000"/>
                  </a:schemeClr>
                </a:solidFill>
              </a:defRPr>
            </a:lvl4pPr>
            <a:lvl5pPr marL="1865018" indent="0" algn="ctr">
              <a:buNone/>
              <a:defRPr>
                <a:solidFill>
                  <a:schemeClr val="tx1">
                    <a:tint val="75000"/>
                  </a:schemeClr>
                </a:solidFill>
              </a:defRPr>
            </a:lvl5pPr>
            <a:lvl6pPr marL="2331272" indent="0" algn="ctr">
              <a:buNone/>
              <a:defRPr>
                <a:solidFill>
                  <a:schemeClr val="tx1">
                    <a:tint val="75000"/>
                  </a:schemeClr>
                </a:solidFill>
              </a:defRPr>
            </a:lvl6pPr>
            <a:lvl7pPr marL="2797527" indent="0" algn="ctr">
              <a:buNone/>
              <a:defRPr>
                <a:solidFill>
                  <a:schemeClr val="tx1">
                    <a:tint val="75000"/>
                  </a:schemeClr>
                </a:solidFill>
              </a:defRPr>
            </a:lvl7pPr>
            <a:lvl8pPr marL="3263781" indent="0" algn="ctr">
              <a:buNone/>
              <a:defRPr>
                <a:solidFill>
                  <a:schemeClr val="tx1">
                    <a:tint val="75000"/>
                  </a:schemeClr>
                </a:solidFill>
              </a:defRPr>
            </a:lvl8pPr>
            <a:lvl9pPr marL="373003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1B09B6-D737-DE4C-AF3B-396E3AA2FDCD}" type="datetimeFigureOut">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C8834-0BF0-6C49-9899-CB73177FF3FF}" type="slidenum">
              <a:rPr lang="en-US" smtClean="0"/>
              <a:t>‹#›</a:t>
            </a:fld>
            <a:endParaRPr lang="en-US"/>
          </a:p>
        </p:txBody>
      </p:sp>
    </p:spTree>
    <p:extLst>
      <p:ext uri="{BB962C8B-B14F-4D97-AF65-F5344CB8AC3E}">
        <p14:creationId xmlns:p14="http://schemas.microsoft.com/office/powerpoint/2010/main" val="1157315953"/>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7737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219" y="1212852"/>
            <a:ext cx="7722548" cy="2012383"/>
          </a:xfrm>
          <a:prstGeom prst="rect">
            <a:avLst/>
          </a:prstGeom>
        </p:spPr>
        <p:txBody>
          <a:bodyPr/>
          <a:lstStyle>
            <a:lvl1pPr marL="0" indent="0">
              <a:buNone/>
              <a:defRPr>
                <a:solidFill>
                  <a:srgbClr val="616161"/>
                </a:solidFill>
              </a:defRPr>
            </a:lvl1pPr>
            <a:lvl2pPr marL="0" indent="0">
              <a:buFontTx/>
              <a:buNone/>
              <a:defRPr sz="1904">
                <a:solidFill>
                  <a:srgbClr val="616161"/>
                </a:solidFill>
              </a:defRPr>
            </a:lvl2pPr>
            <a:lvl3pPr marL="228496" indent="0">
              <a:buNone/>
              <a:defRPr>
                <a:solidFill>
                  <a:srgbClr val="616161"/>
                </a:solidFill>
              </a:defRPr>
            </a:lvl3pPr>
            <a:lvl4pPr marL="456991" indent="0">
              <a:buNone/>
              <a:defRPr>
                <a:solidFill>
                  <a:srgbClr val="616161"/>
                </a:solidFill>
              </a:defRPr>
            </a:lvl4pPr>
            <a:lvl5pPr marL="685486"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66218" y="295280"/>
            <a:ext cx="11697695" cy="91757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9086084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67154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23934" y="501557"/>
            <a:ext cx="11588608" cy="778801"/>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Shape 122"/>
          <p:cNvSpPr txBox="1">
            <a:spLocks noGrp="1"/>
          </p:cNvSpPr>
          <p:nvPr>
            <p:ph type="body" idx="1"/>
          </p:nvPr>
        </p:nvSpPr>
        <p:spPr>
          <a:xfrm>
            <a:off x="423934" y="1567223"/>
            <a:ext cx="11588608" cy="738633"/>
          </a:xfrm>
          <a:prstGeom prst="rect">
            <a:avLst/>
          </a:prstGeom>
        </p:spPr>
        <p:txBody>
          <a:bodyPr spcFirstLastPara="1" wrap="square" lIns="91425" tIns="91425" rIns="91425" bIns="91425" anchor="t" anchorCtr="0"/>
          <a:lstStyle>
            <a:lvl1pPr marL="621716" lvl="0" indent="-466287" rtl="0">
              <a:spcBef>
                <a:spcPts val="0"/>
              </a:spcBef>
              <a:spcAft>
                <a:spcPts val="0"/>
              </a:spcAft>
              <a:buSzPts val="1800"/>
              <a:buChar char="■"/>
              <a:defRPr/>
            </a:lvl1pPr>
            <a:lvl2pPr marL="1243431" lvl="1" indent="-466287" rtl="0">
              <a:spcBef>
                <a:spcPts val="2175"/>
              </a:spcBef>
              <a:spcAft>
                <a:spcPts val="0"/>
              </a:spcAft>
              <a:buSzPts val="1800"/>
              <a:buChar char="□"/>
              <a:defRPr/>
            </a:lvl2pPr>
            <a:lvl3pPr marL="1865146" lvl="2" indent="-466287" rtl="0">
              <a:spcBef>
                <a:spcPts val="2175"/>
              </a:spcBef>
              <a:spcAft>
                <a:spcPts val="0"/>
              </a:spcAft>
              <a:buSzPts val="1800"/>
              <a:buChar char="■"/>
              <a:defRPr/>
            </a:lvl3pPr>
            <a:lvl4pPr marL="2486862" lvl="3" indent="-431747" rtl="0">
              <a:spcBef>
                <a:spcPts val="2175"/>
              </a:spcBef>
              <a:spcAft>
                <a:spcPts val="0"/>
              </a:spcAft>
              <a:buSzPts val="1400"/>
              <a:buChar char="●"/>
              <a:defRPr/>
            </a:lvl4pPr>
            <a:lvl5pPr marL="3108578" lvl="4" indent="-431747" rtl="0">
              <a:spcBef>
                <a:spcPts val="2175"/>
              </a:spcBef>
              <a:spcAft>
                <a:spcPts val="0"/>
              </a:spcAft>
              <a:buSzPts val="1400"/>
              <a:buChar char="○"/>
              <a:defRPr/>
            </a:lvl5pPr>
            <a:lvl6pPr marL="3730293" lvl="5" indent="-431747" rtl="0">
              <a:spcBef>
                <a:spcPts val="2175"/>
              </a:spcBef>
              <a:spcAft>
                <a:spcPts val="0"/>
              </a:spcAft>
              <a:buSzPts val="1400"/>
              <a:buChar char="■"/>
              <a:defRPr/>
            </a:lvl6pPr>
            <a:lvl7pPr marL="4352008" lvl="6" indent="-431747" rtl="0">
              <a:spcBef>
                <a:spcPts val="2175"/>
              </a:spcBef>
              <a:spcAft>
                <a:spcPts val="0"/>
              </a:spcAft>
              <a:buSzPts val="1400"/>
              <a:buChar char="●"/>
              <a:defRPr/>
            </a:lvl7pPr>
            <a:lvl8pPr marL="4973724" lvl="7" indent="-431747" rtl="0">
              <a:spcBef>
                <a:spcPts val="2175"/>
              </a:spcBef>
              <a:spcAft>
                <a:spcPts val="0"/>
              </a:spcAft>
              <a:buSzPts val="1400"/>
              <a:buChar char="○"/>
              <a:defRPr/>
            </a:lvl8pPr>
            <a:lvl9pPr marL="5595440" lvl="8" indent="-431747" rtl="0">
              <a:spcBef>
                <a:spcPts val="2175"/>
              </a:spcBef>
              <a:spcAft>
                <a:spcPts val="2175"/>
              </a:spcAft>
              <a:buSzPts val="1400"/>
              <a:buChar char="■"/>
              <a:defRPr/>
            </a:lvl9pPr>
          </a:lstStyle>
          <a:p>
            <a:endParaRPr/>
          </a:p>
        </p:txBody>
      </p:sp>
    </p:spTree>
    <p:extLst>
      <p:ext uri="{BB962C8B-B14F-4D97-AF65-F5344CB8AC3E}">
        <p14:creationId xmlns:p14="http://schemas.microsoft.com/office/powerpoint/2010/main" val="26220676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849128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577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4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37715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72774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425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13257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07150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6709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8876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143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360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713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225620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18385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661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492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21824" y="1645167"/>
            <a:ext cx="11192828" cy="1483355"/>
          </a:xfrm>
        </p:spPr>
        <p:txBody>
          <a:body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621824" y="345406"/>
            <a:ext cx="11192828" cy="1165754"/>
          </a:xfrm>
        </p:spPr>
        <p:txBody>
          <a:bodyPr/>
          <a:lstStyle>
            <a:lvl1pPr>
              <a:defRPr b="0"/>
            </a:lvl1pPr>
          </a:lstStyle>
          <a:p>
            <a:r>
              <a:rPr lang="en-US"/>
              <a:t>Click to edit Master title style</a:t>
            </a:r>
          </a:p>
        </p:txBody>
      </p:sp>
    </p:spTree>
    <p:extLst>
      <p:ext uri="{BB962C8B-B14F-4D97-AF65-F5344CB8AC3E}">
        <p14:creationId xmlns:p14="http://schemas.microsoft.com/office/powerpoint/2010/main" val="4027892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668464"/>
            <a:ext cx="11887200" cy="5029200"/>
          </a:xfrm>
        </p:spPr>
        <p:txBody>
          <a:bodyPr wrap="square">
            <a:noAutofit/>
          </a:bodyPr>
          <a:lstStyle>
            <a:lvl1pPr marL="0" indent="0">
              <a:buNone/>
              <a:defRPr/>
            </a:lvl1pPr>
            <a:lvl2pPr marL="342811" indent="0">
              <a:buNone/>
              <a:defRPr/>
            </a:lvl2pPr>
            <a:lvl3pPr marL="571351" indent="0">
              <a:buNone/>
              <a:defRPr sz="2400"/>
            </a:lvl3pPr>
            <a:lvl4pPr marL="799893" indent="0">
              <a:buNone/>
              <a:defRPr sz="2000"/>
            </a:lvl4pPr>
            <a:lvl5pPr marL="1028432" indent="0">
              <a:buNone/>
              <a:defRPr sz="2000"/>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1507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4"/>
            <a:ext cx="9550810" cy="67371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9528" y="1997319"/>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a:solidFill>
                  <a:schemeClr val="bg1"/>
                </a:solidFill>
              </a:rPr>
              <a:t>Section title</a:t>
            </a:r>
          </a:p>
        </p:txBody>
      </p:sp>
      <p:pic>
        <p:nvPicPr>
          <p:cNvPr id="15" name="Picture 14"/>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3078351" y="498"/>
            <a:ext cx="9358124" cy="6994029"/>
          </a:xfrm>
          <a:prstGeom prst="rect">
            <a:avLst/>
          </a:prstGeom>
        </p:spPr>
      </p:pic>
      <p:pic>
        <p:nvPicPr>
          <p:cNvPr id="8" name="Picture 7"/>
          <p:cNvPicPr>
            <a:picLocks noChangeAspect="1"/>
          </p:cNvPicPr>
          <p:nvPr userDrawn="1"/>
        </p:nvPicPr>
        <p:blipFill>
          <a:blip r:embed="rId3"/>
          <a:stretch>
            <a:fillRect/>
          </a:stretch>
        </p:blipFill>
        <p:spPr>
          <a:xfrm>
            <a:off x="8836078" y="335958"/>
            <a:ext cx="3245572" cy="520050"/>
          </a:xfrm>
          <a:prstGeom prst="rect">
            <a:avLst/>
          </a:prstGeom>
        </p:spPr>
      </p:pic>
    </p:spTree>
    <p:extLst>
      <p:ext uri="{BB962C8B-B14F-4D97-AF65-F5344CB8AC3E}">
        <p14:creationId xmlns:p14="http://schemas.microsoft.com/office/powerpoint/2010/main" val="27056585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1695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5879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758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6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226C-7117-BC42-8083-A2D09EB933F9}"/>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63EFE170-B8EE-5A41-B910-EF2F9A3ECA13}"/>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613F9111-F9A8-1246-9725-BF68910CDE07}"/>
              </a:ext>
            </a:extLst>
          </p:cNvPr>
          <p:cNvSpPr>
            <a:spLocks noGrp="1"/>
          </p:cNvSpPr>
          <p:nvPr>
            <p:ph type="dt" sz="half" idx="10"/>
          </p:nvPr>
        </p:nvSpPr>
        <p:spPr/>
        <p:txBody>
          <a:bodyPr/>
          <a:lstStyle/>
          <a:p>
            <a:fld id="{4C8C4837-6259-844E-BBFF-0C65596236B6}" type="datetimeFigureOut">
              <a:rPr lang="en-US" smtClean="0"/>
              <a:t>5/16/18</a:t>
            </a:fld>
            <a:endParaRPr lang="en-US"/>
          </a:p>
        </p:txBody>
      </p:sp>
      <p:sp>
        <p:nvSpPr>
          <p:cNvPr id="5" name="Footer Placeholder 4">
            <a:extLst>
              <a:ext uri="{FF2B5EF4-FFF2-40B4-BE49-F238E27FC236}">
                <a16:creationId xmlns:a16="http://schemas.microsoft.com/office/drawing/2014/main" id="{19D3D5B8-8FEC-EB47-838D-08F6834A95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CA433-AA01-C44A-B9D4-66DCDD1329E5}"/>
              </a:ext>
            </a:extLst>
          </p:cNvPr>
          <p:cNvSpPr>
            <a:spLocks noGrp="1"/>
          </p:cNvSpPr>
          <p:nvPr>
            <p:ph type="sldNum" sz="quarter" idx="12"/>
          </p:nvPr>
        </p:nvSpPr>
        <p:spPr/>
        <p:txBody>
          <a:bodyPr/>
          <a:lstStyle/>
          <a:p>
            <a:fld id="{DEF6EE4E-21D0-4247-B916-C87B749EE4A7}" type="slidenum">
              <a:rPr lang="en-US" smtClean="0"/>
              <a:t>‹#›</a:t>
            </a:fld>
            <a:endParaRPr lang="en-US"/>
          </a:p>
        </p:txBody>
      </p:sp>
      <p:pic>
        <p:nvPicPr>
          <p:cNvPr id="7" name="Picture 6">
            <a:extLst>
              <a:ext uri="{FF2B5EF4-FFF2-40B4-BE49-F238E27FC236}">
                <a16:creationId xmlns:a16="http://schemas.microsoft.com/office/drawing/2014/main" id="{3B424D43-93D4-CF48-9992-1EA30A7B31F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3322984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F7B59-C8CC-BF47-9E21-7ACC69E90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ADD51C-C1E4-5A4C-AC3E-536F4DD7D1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FE9A67-A965-8F41-AABE-32A281D5EA6B}"/>
              </a:ext>
            </a:extLst>
          </p:cNvPr>
          <p:cNvSpPr>
            <a:spLocks noGrp="1"/>
          </p:cNvSpPr>
          <p:nvPr>
            <p:ph type="dt" sz="half" idx="10"/>
          </p:nvPr>
        </p:nvSpPr>
        <p:spPr/>
        <p:txBody>
          <a:bodyPr/>
          <a:lstStyle/>
          <a:p>
            <a:fld id="{4C8C4837-6259-844E-BBFF-0C65596236B6}" type="datetimeFigureOut">
              <a:rPr lang="en-US" smtClean="0"/>
              <a:t>5/16/18</a:t>
            </a:fld>
            <a:endParaRPr lang="en-US"/>
          </a:p>
        </p:txBody>
      </p:sp>
      <p:sp>
        <p:nvSpPr>
          <p:cNvPr id="5" name="Footer Placeholder 4">
            <a:extLst>
              <a:ext uri="{FF2B5EF4-FFF2-40B4-BE49-F238E27FC236}">
                <a16:creationId xmlns:a16="http://schemas.microsoft.com/office/drawing/2014/main" id="{C048B1FE-134C-A945-A2FC-C84AB6C5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1F1B0-65CE-B747-BA89-CAA5DD62C273}"/>
              </a:ext>
            </a:extLst>
          </p:cNvPr>
          <p:cNvSpPr>
            <a:spLocks noGrp="1"/>
          </p:cNvSpPr>
          <p:nvPr>
            <p:ph type="sldNum" sz="quarter" idx="12"/>
          </p:nvPr>
        </p:nvSpPr>
        <p:spPr/>
        <p:txBody>
          <a:bodyPr/>
          <a:lstStyle/>
          <a:p>
            <a:fld id="{DEF6EE4E-21D0-4247-B916-C87B749EE4A7}" type="slidenum">
              <a:rPr lang="en-US" smtClean="0"/>
              <a:t>‹#›</a:t>
            </a:fld>
            <a:endParaRPr lang="en-US"/>
          </a:p>
        </p:txBody>
      </p:sp>
    </p:spTree>
    <p:extLst>
      <p:ext uri="{BB962C8B-B14F-4D97-AF65-F5344CB8AC3E}">
        <p14:creationId xmlns:p14="http://schemas.microsoft.com/office/powerpoint/2010/main" val="225655097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C3BA3-78E7-034C-9498-83127C42AC0D}"/>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833EEAFE-5968-8349-9AD5-7DFE786E3F4E}"/>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CC90A67-B7DD-EE40-AC94-57A436FD381E}"/>
              </a:ext>
            </a:extLst>
          </p:cNvPr>
          <p:cNvSpPr>
            <a:spLocks noGrp="1"/>
          </p:cNvSpPr>
          <p:nvPr>
            <p:ph type="dt" sz="half" idx="10"/>
          </p:nvPr>
        </p:nvSpPr>
        <p:spPr/>
        <p:txBody>
          <a:bodyPr/>
          <a:lstStyle/>
          <a:p>
            <a:fld id="{4C8C4837-6259-844E-BBFF-0C65596236B6}" type="datetimeFigureOut">
              <a:rPr lang="en-US" smtClean="0"/>
              <a:t>5/16/18</a:t>
            </a:fld>
            <a:endParaRPr lang="en-US"/>
          </a:p>
        </p:txBody>
      </p:sp>
      <p:sp>
        <p:nvSpPr>
          <p:cNvPr id="5" name="Footer Placeholder 4">
            <a:extLst>
              <a:ext uri="{FF2B5EF4-FFF2-40B4-BE49-F238E27FC236}">
                <a16:creationId xmlns:a16="http://schemas.microsoft.com/office/drawing/2014/main" id="{6F8F8772-31C0-A44E-8293-C4E6D24257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7E60F-8260-0648-9B9B-EC13564C33C1}"/>
              </a:ext>
            </a:extLst>
          </p:cNvPr>
          <p:cNvSpPr>
            <a:spLocks noGrp="1"/>
          </p:cNvSpPr>
          <p:nvPr>
            <p:ph type="sldNum" sz="quarter" idx="12"/>
          </p:nvPr>
        </p:nvSpPr>
        <p:spPr/>
        <p:txBody>
          <a:bodyPr/>
          <a:lstStyle/>
          <a:p>
            <a:fld id="{DEF6EE4E-21D0-4247-B916-C87B749EE4A7}" type="slidenum">
              <a:rPr lang="en-US" smtClean="0"/>
              <a:t>‹#›</a:t>
            </a:fld>
            <a:endParaRPr lang="en-US"/>
          </a:p>
        </p:txBody>
      </p:sp>
    </p:spTree>
    <p:extLst>
      <p:ext uri="{BB962C8B-B14F-4D97-AF65-F5344CB8AC3E}">
        <p14:creationId xmlns:p14="http://schemas.microsoft.com/office/powerpoint/2010/main" val="39542153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AA436-57B9-2742-8FD5-9408DF3F46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36AA81-D0C6-F640-A066-D0BB5ECB0541}"/>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6A2D6C-8BD3-F247-9267-672C89308158}"/>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AECC6B-F165-F24F-91AC-70DCDB30A661}"/>
              </a:ext>
            </a:extLst>
          </p:cNvPr>
          <p:cNvSpPr>
            <a:spLocks noGrp="1"/>
          </p:cNvSpPr>
          <p:nvPr>
            <p:ph type="dt" sz="half" idx="10"/>
          </p:nvPr>
        </p:nvSpPr>
        <p:spPr/>
        <p:txBody>
          <a:bodyPr/>
          <a:lstStyle/>
          <a:p>
            <a:fld id="{4C8C4837-6259-844E-BBFF-0C65596236B6}" type="datetimeFigureOut">
              <a:rPr lang="en-US" smtClean="0"/>
              <a:t>5/16/18</a:t>
            </a:fld>
            <a:endParaRPr lang="en-US"/>
          </a:p>
        </p:txBody>
      </p:sp>
      <p:sp>
        <p:nvSpPr>
          <p:cNvPr id="6" name="Footer Placeholder 5">
            <a:extLst>
              <a:ext uri="{FF2B5EF4-FFF2-40B4-BE49-F238E27FC236}">
                <a16:creationId xmlns:a16="http://schemas.microsoft.com/office/drawing/2014/main" id="{6B50E2BA-DA65-764E-92B8-335B7F9254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0B201E-884A-F144-9BFB-D795919FA179}"/>
              </a:ext>
            </a:extLst>
          </p:cNvPr>
          <p:cNvSpPr>
            <a:spLocks noGrp="1"/>
          </p:cNvSpPr>
          <p:nvPr>
            <p:ph type="sldNum" sz="quarter" idx="12"/>
          </p:nvPr>
        </p:nvSpPr>
        <p:spPr/>
        <p:txBody>
          <a:bodyPr/>
          <a:lstStyle/>
          <a:p>
            <a:fld id="{DEF6EE4E-21D0-4247-B916-C87B749EE4A7}" type="slidenum">
              <a:rPr lang="en-US" smtClean="0"/>
              <a:t>‹#›</a:t>
            </a:fld>
            <a:endParaRPr lang="en-US"/>
          </a:p>
        </p:txBody>
      </p:sp>
    </p:spTree>
    <p:extLst>
      <p:ext uri="{BB962C8B-B14F-4D97-AF65-F5344CB8AC3E}">
        <p14:creationId xmlns:p14="http://schemas.microsoft.com/office/powerpoint/2010/main" val="3091111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DAF04-877E-B34E-893D-FC9BCE69EB92}"/>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DAAFB2-101E-DC46-BFC5-CE79ED141B18}"/>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9FC5D4C6-4116-B84C-B598-36818D7DDD4D}"/>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A40D8E-2EE2-574D-84B7-CEE455F9E84D}"/>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DF2D8171-DB7C-A545-87C6-061DE11EC944}"/>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8E3FD5-FEF3-DA4B-AC8E-C4BF854F6708}"/>
              </a:ext>
            </a:extLst>
          </p:cNvPr>
          <p:cNvSpPr>
            <a:spLocks noGrp="1"/>
          </p:cNvSpPr>
          <p:nvPr>
            <p:ph type="dt" sz="half" idx="10"/>
          </p:nvPr>
        </p:nvSpPr>
        <p:spPr/>
        <p:txBody>
          <a:bodyPr/>
          <a:lstStyle/>
          <a:p>
            <a:fld id="{4C8C4837-6259-844E-BBFF-0C65596236B6}" type="datetimeFigureOut">
              <a:rPr lang="en-US" smtClean="0"/>
              <a:t>5/16/18</a:t>
            </a:fld>
            <a:endParaRPr lang="en-US"/>
          </a:p>
        </p:txBody>
      </p:sp>
      <p:sp>
        <p:nvSpPr>
          <p:cNvPr id="8" name="Footer Placeholder 7">
            <a:extLst>
              <a:ext uri="{FF2B5EF4-FFF2-40B4-BE49-F238E27FC236}">
                <a16:creationId xmlns:a16="http://schemas.microsoft.com/office/drawing/2014/main" id="{6FFCE2FB-2DCC-8F40-A91F-4A1FF4DC66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9FDE30-12A5-204D-A8AC-7776E992CEAF}"/>
              </a:ext>
            </a:extLst>
          </p:cNvPr>
          <p:cNvSpPr>
            <a:spLocks noGrp="1"/>
          </p:cNvSpPr>
          <p:nvPr>
            <p:ph type="sldNum" sz="quarter" idx="12"/>
          </p:nvPr>
        </p:nvSpPr>
        <p:spPr/>
        <p:txBody>
          <a:bodyPr/>
          <a:lstStyle/>
          <a:p>
            <a:fld id="{DEF6EE4E-21D0-4247-B916-C87B749EE4A7}" type="slidenum">
              <a:rPr lang="en-US" smtClean="0"/>
              <a:t>‹#›</a:t>
            </a:fld>
            <a:endParaRPr lang="en-US"/>
          </a:p>
        </p:txBody>
      </p:sp>
    </p:spTree>
    <p:extLst>
      <p:ext uri="{BB962C8B-B14F-4D97-AF65-F5344CB8AC3E}">
        <p14:creationId xmlns:p14="http://schemas.microsoft.com/office/powerpoint/2010/main" val="22936253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EA8C3-A8AE-0849-9874-DB69FAA16C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193C7B-B012-EA4B-9451-F6B7DB60E4A1}"/>
              </a:ext>
            </a:extLst>
          </p:cNvPr>
          <p:cNvSpPr>
            <a:spLocks noGrp="1"/>
          </p:cNvSpPr>
          <p:nvPr>
            <p:ph type="dt" sz="half" idx="10"/>
          </p:nvPr>
        </p:nvSpPr>
        <p:spPr/>
        <p:txBody>
          <a:bodyPr/>
          <a:lstStyle/>
          <a:p>
            <a:fld id="{4C8C4837-6259-844E-BBFF-0C65596236B6}" type="datetimeFigureOut">
              <a:rPr lang="en-US" smtClean="0"/>
              <a:t>5/16/18</a:t>
            </a:fld>
            <a:endParaRPr lang="en-US"/>
          </a:p>
        </p:txBody>
      </p:sp>
      <p:sp>
        <p:nvSpPr>
          <p:cNvPr id="4" name="Footer Placeholder 3">
            <a:extLst>
              <a:ext uri="{FF2B5EF4-FFF2-40B4-BE49-F238E27FC236}">
                <a16:creationId xmlns:a16="http://schemas.microsoft.com/office/drawing/2014/main" id="{652E81D4-9106-5F44-9CB6-7D82B9DF2B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88BCAD-5EB5-D84B-8756-239F9AF48037}"/>
              </a:ext>
            </a:extLst>
          </p:cNvPr>
          <p:cNvSpPr>
            <a:spLocks noGrp="1"/>
          </p:cNvSpPr>
          <p:nvPr>
            <p:ph type="sldNum" sz="quarter" idx="12"/>
          </p:nvPr>
        </p:nvSpPr>
        <p:spPr/>
        <p:txBody>
          <a:bodyPr/>
          <a:lstStyle/>
          <a:p>
            <a:fld id="{DEF6EE4E-21D0-4247-B916-C87B749EE4A7}" type="slidenum">
              <a:rPr lang="en-US" smtClean="0"/>
              <a:t>‹#›</a:t>
            </a:fld>
            <a:endParaRPr lang="en-US"/>
          </a:p>
        </p:txBody>
      </p:sp>
    </p:spTree>
    <p:extLst>
      <p:ext uri="{BB962C8B-B14F-4D97-AF65-F5344CB8AC3E}">
        <p14:creationId xmlns:p14="http://schemas.microsoft.com/office/powerpoint/2010/main" val="84755966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B7216D-F474-F748-AA05-086E9081ED9F}"/>
              </a:ext>
            </a:extLst>
          </p:cNvPr>
          <p:cNvSpPr>
            <a:spLocks noGrp="1"/>
          </p:cNvSpPr>
          <p:nvPr>
            <p:ph type="dt" sz="half" idx="10"/>
          </p:nvPr>
        </p:nvSpPr>
        <p:spPr/>
        <p:txBody>
          <a:bodyPr/>
          <a:lstStyle/>
          <a:p>
            <a:fld id="{4C8C4837-6259-844E-BBFF-0C65596236B6}" type="datetimeFigureOut">
              <a:rPr lang="en-US" smtClean="0"/>
              <a:t>5/16/18</a:t>
            </a:fld>
            <a:endParaRPr lang="en-US"/>
          </a:p>
        </p:txBody>
      </p:sp>
      <p:sp>
        <p:nvSpPr>
          <p:cNvPr id="3" name="Footer Placeholder 2">
            <a:extLst>
              <a:ext uri="{FF2B5EF4-FFF2-40B4-BE49-F238E27FC236}">
                <a16:creationId xmlns:a16="http://schemas.microsoft.com/office/drawing/2014/main" id="{97A837D1-7FEA-F141-A20E-202AFA45CD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A3894-3C30-2448-B5DA-7E946F24F7A4}"/>
              </a:ext>
            </a:extLst>
          </p:cNvPr>
          <p:cNvSpPr>
            <a:spLocks noGrp="1"/>
          </p:cNvSpPr>
          <p:nvPr>
            <p:ph type="sldNum" sz="quarter" idx="12"/>
          </p:nvPr>
        </p:nvSpPr>
        <p:spPr/>
        <p:txBody>
          <a:bodyPr/>
          <a:lstStyle/>
          <a:p>
            <a:fld id="{DEF6EE4E-21D0-4247-B916-C87B749EE4A7}" type="slidenum">
              <a:rPr lang="en-US" smtClean="0"/>
              <a:t>‹#›</a:t>
            </a:fld>
            <a:endParaRPr lang="en-US"/>
          </a:p>
        </p:txBody>
      </p:sp>
    </p:spTree>
    <p:extLst>
      <p:ext uri="{BB962C8B-B14F-4D97-AF65-F5344CB8AC3E}">
        <p14:creationId xmlns:p14="http://schemas.microsoft.com/office/powerpoint/2010/main" val="265426872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90D1-15EB-5B43-BF32-D701DD3E6295}"/>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CC52C411-C06F-F043-BE37-FC271E9B9388}"/>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EE7E80-5111-0842-AC06-7D14B5BCD4A8}"/>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086EC7BB-8FC3-3B4D-8375-1F7520DDE6AC}"/>
              </a:ext>
            </a:extLst>
          </p:cNvPr>
          <p:cNvSpPr>
            <a:spLocks noGrp="1"/>
          </p:cNvSpPr>
          <p:nvPr>
            <p:ph type="dt" sz="half" idx="10"/>
          </p:nvPr>
        </p:nvSpPr>
        <p:spPr/>
        <p:txBody>
          <a:bodyPr/>
          <a:lstStyle/>
          <a:p>
            <a:fld id="{4C8C4837-6259-844E-BBFF-0C65596236B6}" type="datetimeFigureOut">
              <a:rPr lang="en-US" smtClean="0"/>
              <a:t>5/16/18</a:t>
            </a:fld>
            <a:endParaRPr lang="en-US"/>
          </a:p>
        </p:txBody>
      </p:sp>
      <p:sp>
        <p:nvSpPr>
          <p:cNvPr id="6" name="Footer Placeholder 5">
            <a:extLst>
              <a:ext uri="{FF2B5EF4-FFF2-40B4-BE49-F238E27FC236}">
                <a16:creationId xmlns:a16="http://schemas.microsoft.com/office/drawing/2014/main" id="{C86FA7C4-62C5-5843-A079-F0D958EA71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C4FA65-DCD5-534D-9F7A-0DC61C7AB5F5}"/>
              </a:ext>
            </a:extLst>
          </p:cNvPr>
          <p:cNvSpPr>
            <a:spLocks noGrp="1"/>
          </p:cNvSpPr>
          <p:nvPr>
            <p:ph type="sldNum" sz="quarter" idx="12"/>
          </p:nvPr>
        </p:nvSpPr>
        <p:spPr/>
        <p:txBody>
          <a:bodyPr/>
          <a:lstStyle/>
          <a:p>
            <a:fld id="{DEF6EE4E-21D0-4247-B916-C87B749EE4A7}" type="slidenum">
              <a:rPr lang="en-US" smtClean="0"/>
              <a:t>‹#›</a:t>
            </a:fld>
            <a:endParaRPr lang="en-US"/>
          </a:p>
        </p:txBody>
      </p:sp>
    </p:spTree>
    <p:extLst>
      <p:ext uri="{BB962C8B-B14F-4D97-AF65-F5344CB8AC3E}">
        <p14:creationId xmlns:p14="http://schemas.microsoft.com/office/powerpoint/2010/main" val="6637105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49C33-26EA-0647-8A90-80FF5F78B408}"/>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7DCE882E-F7E4-374B-9466-03BD63783C00}"/>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a:extLst>
              <a:ext uri="{FF2B5EF4-FFF2-40B4-BE49-F238E27FC236}">
                <a16:creationId xmlns:a16="http://schemas.microsoft.com/office/drawing/2014/main" id="{27A3CDE8-6EA4-0840-B2A2-7DB48DAEA865}"/>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0F4C2E8E-893C-C549-81E5-23DE27B48E3F}"/>
              </a:ext>
            </a:extLst>
          </p:cNvPr>
          <p:cNvSpPr>
            <a:spLocks noGrp="1"/>
          </p:cNvSpPr>
          <p:nvPr>
            <p:ph type="dt" sz="half" idx="10"/>
          </p:nvPr>
        </p:nvSpPr>
        <p:spPr/>
        <p:txBody>
          <a:bodyPr/>
          <a:lstStyle/>
          <a:p>
            <a:fld id="{4C8C4837-6259-844E-BBFF-0C65596236B6}" type="datetimeFigureOut">
              <a:rPr lang="en-US" smtClean="0"/>
              <a:t>5/16/18</a:t>
            </a:fld>
            <a:endParaRPr lang="en-US"/>
          </a:p>
        </p:txBody>
      </p:sp>
      <p:sp>
        <p:nvSpPr>
          <p:cNvPr id="6" name="Footer Placeholder 5">
            <a:extLst>
              <a:ext uri="{FF2B5EF4-FFF2-40B4-BE49-F238E27FC236}">
                <a16:creationId xmlns:a16="http://schemas.microsoft.com/office/drawing/2014/main" id="{67E17E23-155C-B845-A354-C2677E81F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51827E-10BE-044E-99E7-868021A3E2B7}"/>
              </a:ext>
            </a:extLst>
          </p:cNvPr>
          <p:cNvSpPr>
            <a:spLocks noGrp="1"/>
          </p:cNvSpPr>
          <p:nvPr>
            <p:ph type="sldNum" sz="quarter" idx="12"/>
          </p:nvPr>
        </p:nvSpPr>
        <p:spPr/>
        <p:txBody>
          <a:bodyPr/>
          <a:lstStyle/>
          <a:p>
            <a:fld id="{DEF6EE4E-21D0-4247-B916-C87B749EE4A7}" type="slidenum">
              <a:rPr lang="en-US" smtClean="0"/>
              <a:t>‹#›</a:t>
            </a:fld>
            <a:endParaRPr lang="en-US"/>
          </a:p>
        </p:txBody>
      </p:sp>
    </p:spTree>
    <p:extLst>
      <p:ext uri="{BB962C8B-B14F-4D97-AF65-F5344CB8AC3E}">
        <p14:creationId xmlns:p14="http://schemas.microsoft.com/office/powerpoint/2010/main" val="10142599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A0C5-6723-8F4C-B16C-E1E6498463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B1D7AE-444F-ED42-B227-EBF8D5155E0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53B6AC-15E4-754D-8D9E-6166476F8DBD}"/>
              </a:ext>
            </a:extLst>
          </p:cNvPr>
          <p:cNvSpPr>
            <a:spLocks noGrp="1"/>
          </p:cNvSpPr>
          <p:nvPr>
            <p:ph type="dt" sz="half" idx="10"/>
          </p:nvPr>
        </p:nvSpPr>
        <p:spPr/>
        <p:txBody>
          <a:bodyPr/>
          <a:lstStyle/>
          <a:p>
            <a:fld id="{4C8C4837-6259-844E-BBFF-0C65596236B6}" type="datetimeFigureOut">
              <a:rPr lang="en-US" smtClean="0"/>
              <a:t>5/16/18</a:t>
            </a:fld>
            <a:endParaRPr lang="en-US"/>
          </a:p>
        </p:txBody>
      </p:sp>
      <p:sp>
        <p:nvSpPr>
          <p:cNvPr id="5" name="Footer Placeholder 4">
            <a:extLst>
              <a:ext uri="{FF2B5EF4-FFF2-40B4-BE49-F238E27FC236}">
                <a16:creationId xmlns:a16="http://schemas.microsoft.com/office/drawing/2014/main" id="{2F29E5D7-8C01-DA4F-B190-C661D0660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0EF1AC-CA49-2E4D-8960-CD9CB267B71F}"/>
              </a:ext>
            </a:extLst>
          </p:cNvPr>
          <p:cNvSpPr>
            <a:spLocks noGrp="1"/>
          </p:cNvSpPr>
          <p:nvPr>
            <p:ph type="sldNum" sz="quarter" idx="12"/>
          </p:nvPr>
        </p:nvSpPr>
        <p:spPr/>
        <p:txBody>
          <a:bodyPr/>
          <a:lstStyle/>
          <a:p>
            <a:fld id="{DEF6EE4E-21D0-4247-B916-C87B749EE4A7}" type="slidenum">
              <a:rPr lang="en-US" smtClean="0"/>
              <a:t>‹#›</a:t>
            </a:fld>
            <a:endParaRPr lang="en-US"/>
          </a:p>
        </p:txBody>
      </p:sp>
    </p:spTree>
    <p:extLst>
      <p:ext uri="{BB962C8B-B14F-4D97-AF65-F5344CB8AC3E}">
        <p14:creationId xmlns:p14="http://schemas.microsoft.com/office/powerpoint/2010/main" val="12912426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65EF90-201E-8741-82EE-31CA60D9DD80}"/>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C394AF-9BA6-9242-ADB4-276CD0CC9C68}"/>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6DF23C-D6B0-A545-B8B5-FD37603922E4}"/>
              </a:ext>
            </a:extLst>
          </p:cNvPr>
          <p:cNvSpPr>
            <a:spLocks noGrp="1"/>
          </p:cNvSpPr>
          <p:nvPr>
            <p:ph type="dt" sz="half" idx="10"/>
          </p:nvPr>
        </p:nvSpPr>
        <p:spPr/>
        <p:txBody>
          <a:bodyPr/>
          <a:lstStyle/>
          <a:p>
            <a:fld id="{4C8C4837-6259-844E-BBFF-0C65596236B6}" type="datetimeFigureOut">
              <a:rPr lang="en-US" smtClean="0"/>
              <a:t>5/16/18</a:t>
            </a:fld>
            <a:endParaRPr lang="en-US"/>
          </a:p>
        </p:txBody>
      </p:sp>
      <p:sp>
        <p:nvSpPr>
          <p:cNvPr id="5" name="Footer Placeholder 4">
            <a:extLst>
              <a:ext uri="{FF2B5EF4-FFF2-40B4-BE49-F238E27FC236}">
                <a16:creationId xmlns:a16="http://schemas.microsoft.com/office/drawing/2014/main" id="{E5C31600-0B5A-5E4B-921D-DC48351247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B6AA7A-A433-844E-A2F0-ACC872F07A26}"/>
              </a:ext>
            </a:extLst>
          </p:cNvPr>
          <p:cNvSpPr>
            <a:spLocks noGrp="1"/>
          </p:cNvSpPr>
          <p:nvPr>
            <p:ph type="sldNum" sz="quarter" idx="12"/>
          </p:nvPr>
        </p:nvSpPr>
        <p:spPr/>
        <p:txBody>
          <a:bodyPr/>
          <a:lstStyle/>
          <a:p>
            <a:fld id="{DEF6EE4E-21D0-4247-B916-C87B749EE4A7}" type="slidenum">
              <a:rPr lang="en-US" smtClean="0"/>
              <a:t>‹#›</a:t>
            </a:fld>
            <a:endParaRPr lang="en-US"/>
          </a:p>
        </p:txBody>
      </p:sp>
    </p:spTree>
    <p:extLst>
      <p:ext uri="{BB962C8B-B14F-4D97-AF65-F5344CB8AC3E}">
        <p14:creationId xmlns:p14="http://schemas.microsoft.com/office/powerpoint/2010/main" val="30911339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23934" y="501557"/>
            <a:ext cx="11588608" cy="778801"/>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22" name="Shape 122"/>
          <p:cNvSpPr txBox="1">
            <a:spLocks noGrp="1"/>
          </p:cNvSpPr>
          <p:nvPr>
            <p:ph type="body" idx="1"/>
          </p:nvPr>
        </p:nvSpPr>
        <p:spPr>
          <a:xfrm>
            <a:off x="423934" y="1567223"/>
            <a:ext cx="11588608" cy="4645882"/>
          </a:xfrm>
          <a:prstGeom prst="rect">
            <a:avLst/>
          </a:prstGeom>
        </p:spPr>
        <p:txBody>
          <a:bodyPr spcFirstLastPara="1" wrap="square" lIns="91425" tIns="91425" rIns="91425" bIns="91425" anchor="t" anchorCtr="0"/>
          <a:lstStyle>
            <a:lvl1pPr marL="621716" lvl="0" indent="-466287" rtl="0">
              <a:spcBef>
                <a:spcPts val="0"/>
              </a:spcBef>
              <a:spcAft>
                <a:spcPts val="0"/>
              </a:spcAft>
              <a:buSzPts val="1800"/>
              <a:buChar char="■"/>
              <a:defRPr/>
            </a:lvl1pPr>
            <a:lvl2pPr marL="1243431" lvl="1" indent="-466287" rtl="0">
              <a:spcBef>
                <a:spcPts val="2175"/>
              </a:spcBef>
              <a:spcAft>
                <a:spcPts val="0"/>
              </a:spcAft>
              <a:buSzPts val="1800"/>
              <a:buChar char="□"/>
              <a:defRPr/>
            </a:lvl2pPr>
            <a:lvl3pPr marL="1865146" lvl="2" indent="-466287" rtl="0">
              <a:spcBef>
                <a:spcPts val="2175"/>
              </a:spcBef>
              <a:spcAft>
                <a:spcPts val="0"/>
              </a:spcAft>
              <a:buSzPts val="1800"/>
              <a:buChar char="■"/>
              <a:defRPr/>
            </a:lvl3pPr>
            <a:lvl4pPr marL="2486862" lvl="3" indent="-431747" rtl="0">
              <a:spcBef>
                <a:spcPts val="2175"/>
              </a:spcBef>
              <a:spcAft>
                <a:spcPts val="0"/>
              </a:spcAft>
              <a:buSzPts val="1400"/>
              <a:buChar char="●"/>
              <a:defRPr/>
            </a:lvl4pPr>
            <a:lvl5pPr marL="3108578" lvl="4" indent="-431747" rtl="0">
              <a:spcBef>
                <a:spcPts val="2175"/>
              </a:spcBef>
              <a:spcAft>
                <a:spcPts val="0"/>
              </a:spcAft>
              <a:buSzPts val="1400"/>
              <a:buChar char="○"/>
              <a:defRPr/>
            </a:lvl5pPr>
            <a:lvl6pPr marL="3730293" lvl="5" indent="-431747" rtl="0">
              <a:spcBef>
                <a:spcPts val="2175"/>
              </a:spcBef>
              <a:spcAft>
                <a:spcPts val="0"/>
              </a:spcAft>
              <a:buSzPts val="1400"/>
              <a:buChar char="■"/>
              <a:defRPr/>
            </a:lvl6pPr>
            <a:lvl7pPr marL="4352008" lvl="6" indent="-431747" rtl="0">
              <a:spcBef>
                <a:spcPts val="2175"/>
              </a:spcBef>
              <a:spcAft>
                <a:spcPts val="0"/>
              </a:spcAft>
              <a:buSzPts val="1400"/>
              <a:buChar char="●"/>
              <a:defRPr/>
            </a:lvl7pPr>
            <a:lvl8pPr marL="4973724" lvl="7" indent="-431747" rtl="0">
              <a:spcBef>
                <a:spcPts val="2175"/>
              </a:spcBef>
              <a:spcAft>
                <a:spcPts val="0"/>
              </a:spcAft>
              <a:buSzPts val="1400"/>
              <a:buChar char="○"/>
              <a:defRPr/>
            </a:lvl8pPr>
            <a:lvl9pPr marL="5595440" lvl="8" indent="-431747" rtl="0">
              <a:spcBef>
                <a:spcPts val="2175"/>
              </a:spcBef>
              <a:spcAft>
                <a:spcPts val="2175"/>
              </a:spcAft>
              <a:buSzPts val="1400"/>
              <a:buChar char="■"/>
              <a:defRPr/>
            </a:lvl9pPr>
          </a:lstStyle>
          <a:p>
            <a:pPr lvl="0"/>
            <a:r>
              <a:rPr lang="en-US"/>
              <a:t>Edit Master text styles</a:t>
            </a:r>
          </a:p>
        </p:txBody>
      </p:sp>
    </p:spTree>
    <p:extLst>
      <p:ext uri="{BB962C8B-B14F-4D97-AF65-F5344CB8AC3E}">
        <p14:creationId xmlns:p14="http://schemas.microsoft.com/office/powerpoint/2010/main" val="16871642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1984329"/>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92115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_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2"/>
            <a:ext cx="5486399" cy="1909625"/>
          </a:xfrm>
        </p:spPr>
        <p:txBody>
          <a:bodyPr wrap="square">
            <a:spAutoFit/>
          </a:bodyPr>
          <a:lstStyle>
            <a:lvl1pPr marL="0" indent="0">
              <a:spcBef>
                <a:spcPts val="1224"/>
              </a:spcBef>
              <a:buClr>
                <a:schemeClr val="tx1"/>
              </a:buClr>
              <a:buFont typeface="Wingdings" pitchFamily="2" charset="2"/>
              <a:buNone/>
              <a:defRPr sz="3598">
                <a:gradFill>
                  <a:gsLst>
                    <a:gs pos="5109">
                      <a:schemeClr val="tx2"/>
                    </a:gs>
                    <a:gs pos="25000">
                      <a:schemeClr val="tx2"/>
                    </a:gs>
                  </a:gsLst>
                  <a:lin ang="5400000" scaled="0"/>
                </a:gradFill>
              </a:defRPr>
            </a:lvl1pPr>
            <a:lvl2pPr marL="0" indent="0">
              <a:buNone/>
              <a:defRPr sz="2000"/>
            </a:lvl2pPr>
            <a:lvl3pPr marL="231703" indent="0">
              <a:buNone/>
              <a:tabLst/>
              <a:defRPr sz="2000"/>
            </a:lvl3pPr>
            <a:lvl4pPr marL="460234" indent="0">
              <a:buNone/>
              <a:defRPr/>
            </a:lvl4pPr>
            <a:lvl5pPr marL="6855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2"/>
            <a:ext cx="5486399" cy="1909625"/>
          </a:xfrm>
        </p:spPr>
        <p:txBody>
          <a:bodyPr wrap="square">
            <a:spAutoFit/>
          </a:bodyPr>
          <a:lstStyle>
            <a:lvl1pPr marL="0" indent="0">
              <a:spcBef>
                <a:spcPts val="1224"/>
              </a:spcBef>
              <a:buClr>
                <a:schemeClr val="tx1"/>
              </a:buClr>
              <a:buFont typeface="Wingdings" pitchFamily="2" charset="2"/>
              <a:buNone/>
              <a:defRPr sz="3598">
                <a:gradFill>
                  <a:gsLst>
                    <a:gs pos="100000">
                      <a:schemeClr val="tx2"/>
                    </a:gs>
                    <a:gs pos="0">
                      <a:schemeClr val="tx2"/>
                    </a:gs>
                  </a:gsLst>
                  <a:lin ang="5400000" scaled="0"/>
                </a:gradFill>
              </a:defRPr>
            </a:lvl1pPr>
            <a:lvl2pPr marL="0" indent="0">
              <a:buNone/>
              <a:defRPr sz="2000"/>
            </a:lvl2pPr>
            <a:lvl3pPr marL="231703" indent="0">
              <a:buNone/>
              <a:tabLst/>
              <a:defRPr sz="2000"/>
            </a:lvl3pPr>
            <a:lvl4pPr marL="460234" indent="0">
              <a:buNone/>
              <a:defRPr/>
            </a:lvl4pPr>
            <a:lvl5pPr marL="6855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5404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98027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695786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097174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dk2"/>
        </a:solidFill>
        <a:effectLst/>
      </p:bgPr>
    </p:bg>
    <p:spTree>
      <p:nvGrpSpPr>
        <p:cNvPr id="1" name="Shape 163"/>
        <p:cNvGrpSpPr/>
        <p:nvPr/>
      </p:nvGrpSpPr>
      <p:grpSpPr>
        <a:xfrm>
          <a:off x="0" y="0"/>
          <a:ext cx="0" cy="0"/>
          <a:chOff x="0" y="0"/>
          <a:chExt cx="0" cy="0"/>
        </a:xfrm>
      </p:grpSpPr>
    </p:spTree>
    <p:extLst>
      <p:ext uri="{BB962C8B-B14F-4D97-AF65-F5344CB8AC3E}">
        <p14:creationId xmlns:p14="http://schemas.microsoft.com/office/powerpoint/2010/main" val="3833343985"/>
      </p:ext>
    </p:extLst>
  </p:cSld>
  <p:clrMapOvr>
    <a:masterClrMapping/>
  </p:clrMapOvr>
  <p:transition>
    <p:fade thruBlk="1"/>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1471161"/>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21" indent="-241225">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265" indent="-342795">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886" rtl="0" eaLnBrk="1" latinLnBrk="0" hangingPunct="1">
              <a:spcBef>
                <a:spcPct val="20000"/>
              </a:spcBef>
              <a:spcAft>
                <a:spcPts val="816"/>
              </a:spcAft>
              <a:buFont typeface="Arial" pitchFamily="34" charset="0"/>
              <a:buNone/>
            </a:pPr>
            <a:r>
              <a:rPr lang="en-US"/>
              <a:t>Edit Master text styles</a:t>
            </a:r>
          </a:p>
          <a:p>
            <a:pPr marL="0" lvl="1" indent="0" algn="l" defTabSz="913886" rtl="0" eaLnBrk="1" latinLnBrk="0" hangingPunct="1">
              <a:spcBef>
                <a:spcPct val="20000"/>
              </a:spcBef>
              <a:spcAft>
                <a:spcPts val="816"/>
              </a:spcAft>
              <a:buFont typeface="Arial" pitchFamily="34" charset="0"/>
              <a:buNone/>
            </a:pPr>
            <a:r>
              <a:rPr lang="en-US"/>
              <a:t>Second level</a:t>
            </a:r>
          </a:p>
          <a:p>
            <a:pPr marL="0" lvl="2" indent="0" algn="l" defTabSz="91388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998023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1_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350645273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2_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269835700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1984329"/>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389042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1984329"/>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915227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1984329"/>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861411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53539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8"/>
            <a:ext cx="11888788"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5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1984329"/>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203859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8"/>
            <a:ext cx="11888788"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556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449117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035105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780531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53448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219" y="1212852"/>
            <a:ext cx="7722548" cy="2012383"/>
          </a:xfrm>
          <a:prstGeom prst="rect">
            <a:avLst/>
          </a:prstGeom>
        </p:spPr>
        <p:txBody>
          <a:bodyPr/>
          <a:lstStyle>
            <a:lvl1pPr marL="0" indent="0">
              <a:buNone/>
              <a:defRPr>
                <a:solidFill>
                  <a:srgbClr val="616161"/>
                </a:solidFill>
              </a:defRPr>
            </a:lvl1pPr>
            <a:lvl2pPr marL="0" indent="0">
              <a:buFontTx/>
              <a:buNone/>
              <a:defRPr sz="1904">
                <a:solidFill>
                  <a:srgbClr val="616161"/>
                </a:solidFill>
              </a:defRPr>
            </a:lvl2pPr>
            <a:lvl3pPr marL="228496" indent="0">
              <a:buNone/>
              <a:defRPr>
                <a:solidFill>
                  <a:srgbClr val="616161"/>
                </a:solidFill>
              </a:defRPr>
            </a:lvl3pPr>
            <a:lvl4pPr marL="456991" indent="0">
              <a:buNone/>
              <a:defRPr>
                <a:solidFill>
                  <a:srgbClr val="616161"/>
                </a:solidFill>
              </a:defRPr>
            </a:lvl4pPr>
            <a:lvl5pPr marL="685486"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66218" y="295280"/>
            <a:ext cx="11697695" cy="91757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1291190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image" Target="../media/image4.emf"/><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34" Type="http://schemas.openxmlformats.org/officeDocument/2006/relationships/theme" Target="../theme/theme3.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image" Target="../media/image1.png"/><Relationship Id="rId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197" r:id="rId24"/>
    <p:sldLayoutId id="2147484198" r:id="rId25"/>
    <p:sldLayoutId id="2147484199" r:id="rId26"/>
    <p:sldLayoutId id="2147484200" r:id="rId27"/>
    <p:sldLayoutId id="2147484201" r:id="rId28"/>
    <p:sldLayoutId id="2147484202" r:id="rId29"/>
    <p:sldLayoutId id="2147484204" r:id="rId30"/>
    <p:sldLayoutId id="2147484230"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309889632"/>
      </p:ext>
    </p:extLst>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 id="2147484217" r:id="rId12"/>
    <p:sldLayoutId id="2147484218" r:id="rId13"/>
    <p:sldLayoutId id="2147484219" r:id="rId14"/>
    <p:sldLayoutId id="2147484220" r:id="rId15"/>
    <p:sldLayoutId id="2147484221" r:id="rId16"/>
    <p:sldLayoutId id="2147484222" r:id="rId17"/>
    <p:sldLayoutId id="2147484223" r:id="rId18"/>
    <p:sldLayoutId id="2147484224" r:id="rId19"/>
    <p:sldLayoutId id="2147484225" r:id="rId20"/>
    <p:sldLayoutId id="2147484226" r:id="rId21"/>
    <p:sldLayoutId id="2147484227" r:id="rId22"/>
    <p:sldLayoutId id="2147484228" r:id="rId23"/>
    <p:sldLayoutId id="2147484229"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EBBCD8-15C4-5645-86E2-D127342898D6}"/>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33F103-EB39-7246-88FA-4E92EF24F133}"/>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A76EBC-F8F1-3F4B-BB3D-1620A05C3D35}"/>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4C8C4837-6259-844E-BBFF-0C65596236B6}" type="datetimeFigureOut">
              <a:rPr lang="en-US" smtClean="0"/>
              <a:t>5/16/18</a:t>
            </a:fld>
            <a:endParaRPr lang="en-US"/>
          </a:p>
        </p:txBody>
      </p:sp>
      <p:sp>
        <p:nvSpPr>
          <p:cNvPr id="5" name="Footer Placeholder 4">
            <a:extLst>
              <a:ext uri="{FF2B5EF4-FFF2-40B4-BE49-F238E27FC236}">
                <a16:creationId xmlns:a16="http://schemas.microsoft.com/office/drawing/2014/main" id="{9F326440-3670-C641-82FF-EF46BD9C8B72}"/>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AE285B-4006-4D48-8B0D-3580D0B6722B}"/>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DEF6EE4E-21D0-4247-B916-C87B749EE4A7}" type="slidenum">
              <a:rPr lang="en-US" smtClean="0"/>
              <a:t>‹#›</a:t>
            </a:fld>
            <a:endParaRPr lang="en-US"/>
          </a:p>
        </p:txBody>
      </p:sp>
      <p:pic>
        <p:nvPicPr>
          <p:cNvPr id="7" name="Picture 6">
            <a:extLst>
              <a:ext uri="{FF2B5EF4-FFF2-40B4-BE49-F238E27FC236}">
                <a16:creationId xmlns:a16="http://schemas.microsoft.com/office/drawing/2014/main" id="{2E012CDB-9B89-E640-8AE2-737F91BB902D}"/>
              </a:ext>
            </a:extLst>
          </p:cNvPr>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950185309"/>
      </p:ext>
    </p:extLst>
  </p:cSld>
  <p:clrMap bg1="lt1" tx1="dk1" bg2="lt2" tx2="dk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 id="2147484243" r:id="rId12"/>
    <p:sldLayoutId id="2147484244" r:id="rId13"/>
    <p:sldLayoutId id="2147484245" r:id="rId14"/>
    <p:sldLayoutId id="2147484246" r:id="rId15"/>
    <p:sldLayoutId id="2147484247" r:id="rId16"/>
    <p:sldLayoutId id="2147484248" r:id="rId17"/>
    <p:sldLayoutId id="2147484249" r:id="rId18"/>
    <p:sldLayoutId id="2147484250" r:id="rId19"/>
    <p:sldLayoutId id="2147484251" r:id="rId20"/>
    <p:sldLayoutId id="2147484252" r:id="rId21"/>
    <p:sldLayoutId id="2147484253" r:id="rId22"/>
    <p:sldLayoutId id="2147484254" r:id="rId23"/>
    <p:sldLayoutId id="2147484255" r:id="rId24"/>
    <p:sldLayoutId id="2147484256" r:id="rId25"/>
    <p:sldLayoutId id="2147484257" r:id="rId26"/>
    <p:sldLayoutId id="2147484258" r:id="rId27"/>
    <p:sldLayoutId id="2147484259" r:id="rId28"/>
    <p:sldLayoutId id="2147484261" r:id="rId29"/>
    <p:sldLayoutId id="2147484262" r:id="rId30"/>
    <p:sldLayoutId id="2147484263" r:id="rId31"/>
    <p:sldLayoutId id="2147484264" r:id="rId32"/>
    <p:sldLayoutId id="2147484265" r:id="rId33"/>
  </p:sldLayoutIdLst>
  <p:transition>
    <p:fade/>
  </p:transition>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4.xml"/><Relationship Id="rId5" Type="http://schemas.openxmlformats.org/officeDocument/2006/relationships/image" Target="../media/image14.emf"/><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4.xml"/><Relationship Id="rId5" Type="http://schemas.openxmlformats.org/officeDocument/2006/relationships/image" Target="../media/image14.emf"/><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84.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5.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notesSlide" Target="../notesSlides/notesSlide14.xml"/><Relationship Id="rId1" Type="http://schemas.openxmlformats.org/officeDocument/2006/relationships/slideLayout" Target="../slideLayouts/slideLayout84.xml"/><Relationship Id="rId6" Type="http://schemas.openxmlformats.org/officeDocument/2006/relationships/image" Target="../media/image25.tiff"/><Relationship Id="rId11" Type="http://schemas.openxmlformats.org/officeDocument/2006/relationships/image" Target="../media/image14.emf"/><Relationship Id="rId5" Type="http://schemas.openxmlformats.org/officeDocument/2006/relationships/image" Target="../media/image24.png"/><Relationship Id="rId10" Type="http://schemas.openxmlformats.org/officeDocument/2006/relationships/image" Target="../media/image13.emf"/><Relationship Id="rId4" Type="http://schemas.openxmlformats.org/officeDocument/2006/relationships/image" Target="../media/image23.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29.png"/><Relationship Id="rId7"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84.xml"/><Relationship Id="rId6" Type="http://schemas.openxmlformats.org/officeDocument/2006/relationships/image" Target="../media/image28.png"/><Relationship Id="rId5" Type="http://schemas.openxmlformats.org/officeDocument/2006/relationships/image" Target="../media/image31.tiff"/><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tiff"/><Relationship Id="rId7" Type="http://schemas.openxmlformats.org/officeDocument/2006/relationships/image" Target="../media/image36.tiff"/><Relationship Id="rId2" Type="http://schemas.openxmlformats.org/officeDocument/2006/relationships/notesSlide" Target="../notesSlides/notesSlide16.xml"/><Relationship Id="rId1" Type="http://schemas.openxmlformats.org/officeDocument/2006/relationships/slideLayout" Target="../slideLayouts/slideLayout56.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61.xml"/><Relationship Id="rId6" Type="http://schemas.openxmlformats.org/officeDocument/2006/relationships/chart" Target="../charts/chart4.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85.xml"/><Relationship Id="rId4" Type="http://schemas.openxmlformats.org/officeDocument/2006/relationships/image" Target="../media/image38.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6.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1.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88.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51.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30.xml.rels><?xml version="1.0" encoding="UTF-8" standalone="yes"?>
<Relationships xmlns="http://schemas.openxmlformats.org/package/2006/relationships"><Relationship Id="rId3" Type="http://schemas.openxmlformats.org/officeDocument/2006/relationships/hyperlink" Target="https://xamarinchat.herokuapp.com/" TargetMode="External"/><Relationship Id="rId2" Type="http://schemas.openxmlformats.org/officeDocument/2006/relationships/hyperlink" Target="https://open.xamarin.com" TargetMode="External"/><Relationship Id="rId1" Type="http://schemas.openxmlformats.org/officeDocument/2006/relationships/slideLayout" Target="../slideLayouts/slideLayout82.xml"/><Relationship Id="rId6" Type="http://schemas.openxmlformats.org/officeDocument/2006/relationships/image" Target="../media/image48.tiff"/><Relationship Id="rId5" Type="http://schemas.openxmlformats.org/officeDocument/2006/relationships/hyperlink" Target="mailto:m.jonker@xablu.com" TargetMode="External"/><Relationship Id="rId4" Type="http://schemas.openxmlformats.org/officeDocument/2006/relationships/hyperlink" Target="https://github.com/Xablu"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1.xml"/><Relationship Id="rId5" Type="http://schemas.openxmlformats.org/officeDocument/2006/relationships/image" Target="../media/image14.emf"/><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Shape 210" descr="iStock-507626772-small-lowcontrast.jpg"/>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82" y="0"/>
            <a:ext cx="12434716" cy="8288627"/>
          </a:xfrm>
          <a:prstGeom prst="rect">
            <a:avLst/>
          </a:prstGeom>
          <a:noFill/>
          <a:ln>
            <a:noFill/>
          </a:ln>
        </p:spPr>
      </p:pic>
      <p:sp>
        <p:nvSpPr>
          <p:cNvPr id="211" name="Shape 211"/>
          <p:cNvSpPr txBox="1">
            <a:spLocks noGrp="1"/>
          </p:cNvSpPr>
          <p:nvPr>
            <p:ph type="ctrTitle"/>
          </p:nvPr>
        </p:nvSpPr>
        <p:spPr>
          <a:xfrm>
            <a:off x="424766" y="2748667"/>
            <a:ext cx="11586964" cy="2791283"/>
          </a:xfrm>
          <a:prstGeom prst="rect">
            <a:avLst/>
          </a:prstGeom>
        </p:spPr>
        <p:txBody>
          <a:bodyPr spcFirstLastPara="1" vert="horz" wrap="square" lIns="124327" tIns="124327" rIns="124327" bIns="124327" rtlCol="0" anchor="b" anchorCtr="0">
            <a:noAutofit/>
          </a:bodyPr>
          <a:lstStyle/>
          <a:p>
            <a:pPr lvl="0"/>
            <a:r>
              <a:rPr lang="en-US" b="1" dirty="0">
                <a:solidFill>
                  <a:schemeClr val="bg1"/>
                </a:solidFill>
              </a:rPr>
              <a:t>Native iOS &amp; Android Development with Xamarin</a:t>
            </a:r>
            <a:endParaRPr b="1" dirty="0">
              <a:solidFill>
                <a:schemeClr val="bg1"/>
              </a:solidFill>
            </a:endParaRPr>
          </a:p>
        </p:txBody>
      </p:sp>
    </p:spTree>
    <p:extLst>
      <p:ext uri="{BB962C8B-B14F-4D97-AF65-F5344CB8AC3E}">
        <p14:creationId xmlns:p14="http://schemas.microsoft.com/office/powerpoint/2010/main" val="523057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1708" y="1062343"/>
            <a:ext cx="3877140" cy="1583541"/>
          </a:xfrm>
        </p:spPr>
        <p:txBody>
          <a:bodyPr/>
          <a:lstStyle/>
          <a:p>
            <a:r>
              <a:rPr lang="en-US" dirty="0"/>
              <a:t>Platform</a:t>
            </a:r>
            <a:br>
              <a:rPr lang="en-US" dirty="0"/>
            </a:br>
            <a:r>
              <a:rPr lang="en-US" dirty="0"/>
              <a:t>Specific Code</a:t>
            </a:r>
          </a:p>
        </p:txBody>
      </p:sp>
      <p:sp>
        <p:nvSpPr>
          <p:cNvPr id="44" name="Text Placeholder 18"/>
          <p:cNvSpPr txBox="1">
            <a:spLocks/>
          </p:cNvSpPr>
          <p:nvPr/>
        </p:nvSpPr>
        <p:spPr>
          <a:xfrm>
            <a:off x="7351707" y="3148869"/>
            <a:ext cx="4053966" cy="2282941"/>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800" dirty="0">
                <a:solidFill>
                  <a:schemeClr val="tx1"/>
                </a:solidFill>
                <a:latin typeface="+mj-lt"/>
              </a:rPr>
              <a:t>What if we didn’t have to write this code?</a:t>
            </a:r>
            <a:br>
              <a:rPr lang="en-US" sz="2800" dirty="0">
                <a:solidFill>
                  <a:schemeClr val="tx1"/>
                </a:solidFill>
                <a:latin typeface="+mj-lt"/>
              </a:rPr>
            </a:br>
            <a:endParaRPr lang="en-US" sz="2800" dirty="0">
              <a:solidFill>
                <a:schemeClr val="tx1"/>
              </a:solidFill>
              <a:latin typeface="+mj-lt"/>
            </a:endParaRPr>
          </a:p>
          <a:p>
            <a:pPr marL="0" indent="0"/>
            <a:r>
              <a:rPr lang="en-US" sz="2800" dirty="0">
                <a:solidFill>
                  <a:schemeClr val="tx1"/>
                </a:solidFill>
                <a:latin typeface="+mj-lt"/>
              </a:rPr>
              <a:t>What if we could access it from shared code?</a:t>
            </a:r>
          </a:p>
          <a:p>
            <a:pPr marL="0" indent="0"/>
            <a:endParaRPr lang="en-US" sz="2800" dirty="0">
              <a:solidFill>
                <a:schemeClr val="tx1"/>
              </a:solidFill>
              <a:latin typeface="+mj-lt"/>
            </a:endParaRPr>
          </a:p>
        </p:txBody>
      </p:sp>
      <p:grpSp>
        <p:nvGrpSpPr>
          <p:cNvPr id="27" name="Group 26"/>
          <p:cNvGrpSpPr/>
          <p:nvPr/>
        </p:nvGrpSpPr>
        <p:grpSpPr>
          <a:xfrm>
            <a:off x="713473" y="1241606"/>
            <a:ext cx="6203969" cy="4459395"/>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sp>
            <p:nvSpPr>
              <p:cNvPr id="55" name="Oval 54"/>
              <p:cNvSpPr/>
              <p:nvPr/>
            </p:nvSpPr>
            <p:spPr bwMode="auto">
              <a:xfrm>
                <a:off x="1583263"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p:cNvSpPr/>
              <p:nvPr/>
            </p:nvSpPr>
            <p:spPr bwMode="auto">
              <a:xfrm>
                <a:off x="3357681"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5095034" y="1838670"/>
                <a:ext cx="625794"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TextBox 31"/>
            <p:cNvSpPr txBox="1"/>
            <p:nvPr/>
          </p:nvSpPr>
          <p:spPr>
            <a:xfrm>
              <a:off x="1009461" y="2609179"/>
              <a:ext cx="1701611"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UI+APIs</a:t>
              </a:r>
            </a:p>
          </p:txBody>
        </p:sp>
        <p:sp>
          <p:nvSpPr>
            <p:cNvPr id="33" name="TextBox 32"/>
            <p:cNvSpPr txBox="1"/>
            <p:nvPr/>
          </p:nvSpPr>
          <p:spPr>
            <a:xfrm>
              <a:off x="4444163" y="2609179"/>
              <a:ext cx="1733092"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 + APIs</a:t>
              </a:r>
            </a:p>
          </p:txBody>
        </p:sp>
        <p:sp>
          <p:nvSpPr>
            <p:cNvPr id="34" name="TextBox 33"/>
            <p:cNvSpPr txBox="1"/>
            <p:nvPr/>
          </p:nvSpPr>
          <p:spPr>
            <a:xfrm>
              <a:off x="2733010" y="2609177"/>
              <a:ext cx="1711153"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 + APIs</a:t>
              </a:r>
            </a:p>
          </p:txBody>
        </p:sp>
        <p:sp>
          <p:nvSpPr>
            <p:cNvPr id="35" name="TextBox 34"/>
            <p:cNvSpPr txBox="1"/>
            <p:nvPr/>
          </p:nvSpPr>
          <p:spPr>
            <a:xfrm>
              <a:off x="1042562" y="3344613"/>
              <a:ext cx="1642925"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sp>
          <p:nvSpPr>
            <p:cNvPr id="36" name="TextBox 35"/>
            <p:cNvSpPr txBox="1"/>
            <p:nvPr/>
          </p:nvSpPr>
          <p:spPr>
            <a:xfrm>
              <a:off x="2785590" y="3344613"/>
              <a:ext cx="1596994"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sp>
          <p:nvSpPr>
            <p:cNvPr id="37" name="TextBox 36"/>
            <p:cNvSpPr txBox="1"/>
            <p:nvPr/>
          </p:nvSpPr>
          <p:spPr>
            <a:xfrm>
              <a:off x="4521967" y="3344613"/>
              <a:ext cx="1596994"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grpSp>
      <p:pic>
        <p:nvPicPr>
          <p:cNvPr id="25" name="Picture 2" descr="http://www.freeiconspng.com/uploads/ios-7-logo-png-14.png"/>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1489106" y="1454549"/>
            <a:ext cx="521710" cy="3284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21537" y="1351613"/>
            <a:ext cx="428266" cy="515126"/>
          </a:xfrm>
          <a:prstGeom prst="rect">
            <a:avLst/>
          </a:prstGeom>
        </p:spPr>
      </p:pic>
      <p:pic>
        <p:nvPicPr>
          <p:cNvPr id="29" name="Picture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52853" y="1394212"/>
            <a:ext cx="430653" cy="430527"/>
          </a:xfrm>
          <a:prstGeom prst="rect">
            <a:avLst/>
          </a:prstGeom>
        </p:spPr>
      </p:pic>
    </p:spTree>
    <p:extLst>
      <p:ext uri="{BB962C8B-B14F-4D97-AF65-F5344CB8AC3E}">
        <p14:creationId xmlns:p14="http://schemas.microsoft.com/office/powerpoint/2010/main" val="614128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86389" y="1748784"/>
            <a:ext cx="7263698" cy="3496958"/>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TextToSpeech</a:t>
              </a:r>
            </a:p>
          </p:txBody>
        </p:sp>
        <p:sp>
          <p:nvSpPr>
            <p:cNvPr id="51" name="TextBox 50"/>
            <p:cNvSpPr txBox="1"/>
            <p:nvPr/>
          </p:nvSpPr>
          <p:spPr>
            <a:xfrm>
              <a:off x="3062426" y="1623127"/>
              <a:ext cx="6073333" cy="676803"/>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264" dirty="0">
                  <a:solidFill>
                    <a:schemeClr val="bg1"/>
                  </a:solidFill>
                  <a:latin typeface="+mj-lt"/>
                </a:rPr>
                <a:t>Speak(“Hello World”);</a:t>
              </a:r>
            </a:p>
          </p:txBody>
        </p:sp>
        <p:sp>
          <p:nvSpPr>
            <p:cNvPr id="54" name="Oval 53"/>
            <p:cNvSpPr/>
            <p:nvPr/>
          </p:nvSpPr>
          <p:spPr bwMode="auto">
            <a:xfrm>
              <a:off x="3697708" y="3749787"/>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5733924" y="3749787"/>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p:cNvSpPr/>
            <p:nvPr/>
          </p:nvSpPr>
          <p:spPr bwMode="auto">
            <a:xfrm>
              <a:off x="7757253" y="3749787"/>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grpSp>
      <p:pic>
        <p:nvPicPr>
          <p:cNvPr id="23" name="Picture 2" descr="http://www.freeiconspng.com/uploads/ios-7-logo-png-14.png"/>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3525227" y="4651417"/>
            <a:ext cx="521710" cy="3284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04104" y="4565887"/>
            <a:ext cx="428266" cy="515126"/>
          </a:xfrm>
          <a:prstGeom prst="rect">
            <a:avLst/>
          </a:prstGeom>
        </p:spPr>
      </p:pic>
      <p:pic>
        <p:nvPicPr>
          <p:cNvPr id="25" name="Picture 2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15678" y="4608185"/>
            <a:ext cx="430653" cy="430527"/>
          </a:xfrm>
          <a:prstGeom prst="rect">
            <a:avLst/>
          </a:prstGeom>
        </p:spPr>
      </p:pic>
    </p:spTree>
    <p:extLst>
      <p:ext uri="{BB962C8B-B14F-4D97-AF65-F5344CB8AC3E}">
        <p14:creationId xmlns:p14="http://schemas.microsoft.com/office/powerpoint/2010/main" val="8488213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274"/>
            <a:ext cx="8381155" cy="917575"/>
          </a:xfrm>
        </p:spPr>
        <p:txBody>
          <a:bodyPr/>
          <a:lstStyle/>
          <a:p>
            <a:r>
              <a:rPr lang="en-US" dirty="0"/>
              <a:t>Plugins for </a:t>
            </a:r>
            <a:r>
              <a:rPr lang="en-US" sz="4794" dirty="0"/>
              <a:t>Xamarin &amp; Windows</a:t>
            </a:r>
          </a:p>
        </p:txBody>
      </p:sp>
      <p:sp>
        <p:nvSpPr>
          <p:cNvPr id="44" name="Rectangle 43"/>
          <p:cNvSpPr/>
          <p:nvPr/>
        </p:nvSpPr>
        <p:spPr bwMode="auto">
          <a:xfrm>
            <a:off x="1382865" y="2206630"/>
            <a:ext cx="9670744" cy="1495176"/>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82866" y="2420214"/>
            <a:ext cx="9670743" cy="999811"/>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4488" dirty="0">
                <a:solidFill>
                  <a:schemeClr val="bg1"/>
                </a:solidFill>
                <a:latin typeface="+mj-lt"/>
              </a:rPr>
              <a:t>Common API</a:t>
            </a:r>
          </a:p>
        </p:txBody>
      </p:sp>
      <p:grpSp>
        <p:nvGrpSpPr>
          <p:cNvPr id="10" name="Group 9"/>
          <p:cNvGrpSpPr/>
          <p:nvPr/>
        </p:nvGrpSpPr>
        <p:grpSpPr>
          <a:xfrm>
            <a:off x="1382865" y="4174408"/>
            <a:ext cx="9670744" cy="1449380"/>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126052" y="513501"/>
            <a:ext cx="5823803" cy="525223"/>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56" dirty="0"/>
              <a:t>Xamarin.com/plugins</a:t>
            </a:r>
          </a:p>
        </p:txBody>
      </p:sp>
    </p:spTree>
    <p:extLst>
      <p:ext uri="{BB962C8B-B14F-4D97-AF65-F5344CB8AC3E}">
        <p14:creationId xmlns:p14="http://schemas.microsoft.com/office/powerpoint/2010/main" val="4072179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2" y="3078223"/>
            <a:ext cx="10056972" cy="83808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4" dirty="0">
                <a:solidFill>
                  <a:srgbClr val="303030"/>
                </a:solidFill>
              </a:rPr>
              <a:t>Building User Interfaces</a:t>
            </a:r>
            <a:endParaRPr lang="en-US" sz="4799" dirty="0">
              <a:solidFill>
                <a:srgbClr val="303030"/>
              </a:solidFill>
            </a:endParaRPr>
          </a:p>
        </p:txBody>
      </p:sp>
    </p:spTree>
    <p:extLst>
      <p:ext uri="{BB962C8B-B14F-4D97-AF65-F5344CB8AC3E}">
        <p14:creationId xmlns:p14="http://schemas.microsoft.com/office/powerpoint/2010/main" val="40652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76135" y="392077"/>
            <a:ext cx="7693105" cy="4017109"/>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12480" y="1213174"/>
            <a:ext cx="4151689" cy="4218116"/>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77114" y="1555599"/>
            <a:ext cx="3944331" cy="3923535"/>
          </a:xfrm>
          <a:prstGeom prst="rect">
            <a:avLst/>
          </a:prstGeom>
        </p:spPr>
      </p:pic>
      <p:sp>
        <p:nvSpPr>
          <p:cNvPr id="2" name="Title 1"/>
          <p:cNvSpPr>
            <a:spLocks noGrp="1"/>
          </p:cNvSpPr>
          <p:nvPr>
            <p:ph type="title"/>
          </p:nvPr>
        </p:nvSpPr>
        <p:spPr/>
        <p:txBody>
          <a:bodyPr/>
          <a:lstStyle/>
          <a:p>
            <a:r>
              <a:rPr lang="en-US" sz="4794" dirty="0"/>
              <a:t>Traditional UI approach</a:t>
            </a:r>
          </a:p>
        </p:txBody>
      </p:sp>
      <p:sp>
        <p:nvSpPr>
          <p:cNvPr id="3" name="Text Placeholder 2"/>
          <p:cNvSpPr>
            <a:spLocks noGrp="1"/>
          </p:cNvSpPr>
          <p:nvPr>
            <p:ph type="body" sz="quarter" idx="10"/>
          </p:nvPr>
        </p:nvSpPr>
        <p:spPr>
          <a:xfrm>
            <a:off x="1022182" y="5270249"/>
            <a:ext cx="4591477" cy="1161443"/>
          </a:xfrm>
        </p:spPr>
        <p:txBody>
          <a:bodyPr/>
          <a:lstStyle/>
          <a:p>
            <a:pPr algn="ctr">
              <a:lnSpc>
                <a:spcPct val="100000"/>
              </a:lnSpc>
            </a:pPr>
            <a:r>
              <a:rPr lang="en-US" sz="2600">
                <a:solidFill>
                  <a:schemeClr val="tx1"/>
                </a:solidFill>
                <a:latin typeface="+mn-lt"/>
              </a:rPr>
              <a:t>3 Native User Interfaces</a:t>
            </a:r>
          </a:p>
          <a:p>
            <a:pPr algn="ctr">
              <a:lnSpc>
                <a:spcPct val="100000"/>
              </a:lnSpc>
            </a:pPr>
            <a:r>
              <a:rPr lang="en-US" sz="2600">
                <a:solidFill>
                  <a:schemeClr val="tx1"/>
                </a:solidFill>
                <a:latin typeface="+mn-lt"/>
              </a:rPr>
              <a:t>Shared App Logic</a:t>
            </a:r>
          </a:p>
        </p:txBody>
      </p:sp>
      <p:grpSp>
        <p:nvGrpSpPr>
          <p:cNvPr id="25" name="Group 24"/>
          <p:cNvGrpSpPr/>
          <p:nvPr/>
        </p:nvGrpSpPr>
        <p:grpSpPr>
          <a:xfrm>
            <a:off x="1022182" y="2531103"/>
            <a:ext cx="4591477" cy="2586308"/>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tx2">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rgbClr val="FFFFFF"/>
                  </a:solidFill>
                </a:rPr>
                <a:t>iOS C#</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rgbClr val="FFFFFF"/>
                  </a:solidFill>
                </a:rPr>
                <a:t>Windows C#</a:t>
              </a:r>
            </a:p>
          </p:txBody>
        </p:sp>
        <p:sp>
          <p:nvSpPr>
            <p:cNvPr id="32" name="TextBox 31"/>
            <p:cNvSpPr txBox="1"/>
            <p:nvPr/>
          </p:nvSpPr>
          <p:spPr>
            <a:xfrm>
              <a:off x="4626797" y="2021408"/>
              <a:ext cx="2353425"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rgbClr val="FFFFFF"/>
                  </a:solidFill>
                </a:rPr>
                <a:t>Android C#</a:t>
              </a:r>
            </a:p>
          </p:txBody>
        </p:sp>
      </p:grpSp>
      <p:grpSp>
        <p:nvGrpSpPr>
          <p:cNvPr id="7" name="Group 6"/>
          <p:cNvGrpSpPr/>
          <p:nvPr/>
        </p:nvGrpSpPr>
        <p:grpSpPr>
          <a:xfrm>
            <a:off x="1373665" y="1839377"/>
            <a:ext cx="3795684" cy="627870"/>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grpSp>
      <p:sp>
        <p:nvSpPr>
          <p:cNvPr id="67" name="TextBox 66"/>
          <p:cNvSpPr txBox="1"/>
          <p:nvPr/>
        </p:nvSpPr>
        <p:spPr>
          <a:xfrm>
            <a:off x="1031910" y="3588087"/>
            <a:ext cx="4581748" cy="703300"/>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2600" kern="0">
                <a:solidFill>
                  <a:srgbClr val="FFFFFF"/>
                </a:solidFill>
                <a:latin typeface="Segoe UI Light"/>
              </a:rPr>
              <a:t>Shared C# Logic</a:t>
            </a:r>
          </a:p>
        </p:txBody>
      </p:sp>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72913" y="3281066"/>
            <a:ext cx="4522536" cy="3713239"/>
          </a:xfrm>
          <a:prstGeom prst="rect">
            <a:avLst/>
          </a:prstGeom>
        </p:spPr>
      </p:pic>
      <p:pic>
        <p:nvPicPr>
          <p:cNvPr id="65" name="Picture 64"/>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461601" y="3185376"/>
            <a:ext cx="1734129" cy="3713239"/>
          </a:xfrm>
          <a:prstGeom prst="rect">
            <a:avLst/>
          </a:prstGeom>
        </p:spPr>
      </p:pic>
      <p:pic>
        <p:nvPicPr>
          <p:cNvPr id="4" name="Picture 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88090" y="3097872"/>
            <a:ext cx="3926012" cy="3877712"/>
          </a:xfrm>
          <a:prstGeom prst="rect">
            <a:avLst/>
          </a:prstGeom>
        </p:spPr>
      </p:pic>
      <p:pic>
        <p:nvPicPr>
          <p:cNvPr id="33" name="Picture 2" descr="http://www.freeiconspng.com/uploads/ios-7-logo-png-14.png"/>
          <p:cNvPicPr>
            <a:picLocks noChangeAspect="1" noChangeArrowheads="1"/>
          </p:cNvPicPr>
          <p:nvPr/>
        </p:nvPicPr>
        <p:blipFill>
          <a:blip r:embed="rId9" cstate="screen">
            <a:lum bright="70000" contrast="-70000"/>
            <a:extLst>
              <a:ext uri="{28A0092B-C50C-407E-A947-70E740481C1C}">
                <a14:useLocalDpi xmlns:a14="http://schemas.microsoft.com/office/drawing/2010/main"/>
              </a:ext>
            </a:extLst>
          </a:blip>
          <a:srcRect/>
          <a:stretch>
            <a:fillRect/>
          </a:stretch>
        </p:blipFill>
        <p:spPr bwMode="auto">
          <a:xfrm>
            <a:off x="1502137" y="2031057"/>
            <a:ext cx="365191" cy="22988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157066" y="1976531"/>
            <a:ext cx="299781" cy="360582"/>
          </a:xfrm>
          <a:prstGeom prst="rect">
            <a:avLst/>
          </a:prstGeom>
        </p:spPr>
      </p:pic>
      <p:pic>
        <p:nvPicPr>
          <p:cNvPr id="35" name="Picture 3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704171" y="2001358"/>
            <a:ext cx="301452" cy="301364"/>
          </a:xfrm>
          <a:prstGeom prst="rect">
            <a:avLst/>
          </a:prstGeom>
        </p:spPr>
      </p:pic>
    </p:spTree>
    <p:extLst>
      <p:ext uri="{BB962C8B-B14F-4D97-AF65-F5344CB8AC3E}">
        <p14:creationId xmlns:p14="http://schemas.microsoft.com/office/powerpoint/2010/main" val="18637086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Xamarin.Forms</a:t>
            </a:r>
            <a:r>
              <a:rPr lang="en-US"/>
              <a:t> approach</a:t>
            </a:r>
          </a:p>
        </p:txBody>
      </p:sp>
      <p:sp>
        <p:nvSpPr>
          <p:cNvPr id="4" name="Text Placeholder 3"/>
          <p:cNvSpPr>
            <a:spLocks noGrp="1"/>
          </p:cNvSpPr>
          <p:nvPr>
            <p:ph type="body" sz="quarter" idx="10"/>
          </p:nvPr>
        </p:nvSpPr>
        <p:spPr>
          <a:xfrm>
            <a:off x="1206193" y="5249699"/>
            <a:ext cx="4582750" cy="1161443"/>
          </a:xfrm>
        </p:spPr>
        <p:txBody>
          <a:bodyPr/>
          <a:lstStyle/>
          <a:p>
            <a:pPr algn="ctr">
              <a:lnSpc>
                <a:spcPct val="100000"/>
              </a:lnSpc>
            </a:pPr>
            <a:r>
              <a:rPr lang="en-US" sz="2600">
                <a:solidFill>
                  <a:schemeClr val="tx1"/>
                </a:solidFill>
                <a:latin typeface="+mn-lt"/>
              </a:rPr>
              <a:t>Shared User Interface</a:t>
            </a:r>
          </a:p>
          <a:p>
            <a:pPr algn="ctr">
              <a:lnSpc>
                <a:spcPct val="100000"/>
              </a:lnSpc>
            </a:pPr>
            <a:r>
              <a:rPr lang="en-US" sz="2600">
                <a:solidFill>
                  <a:schemeClr val="tx1"/>
                </a:solidFill>
                <a:latin typeface="+mn-lt"/>
              </a:rPr>
              <a:t>Shared App Logic</a:t>
            </a:r>
            <a:endParaRPr lang="en-US" sz="2600">
              <a:solidFill>
                <a:schemeClr val="tx1"/>
              </a:solidFill>
            </a:endParaRPr>
          </a:p>
        </p:txBody>
      </p:sp>
      <p:grpSp>
        <p:nvGrpSpPr>
          <p:cNvPr id="8" name="Group 7"/>
          <p:cNvGrpSpPr/>
          <p:nvPr/>
        </p:nvGrpSpPr>
        <p:grpSpPr>
          <a:xfrm>
            <a:off x="1197468" y="1818829"/>
            <a:ext cx="4591477" cy="3265342"/>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2600" kern="0">
                  <a:solidFill>
                    <a:srgbClr val="FFFFFF"/>
                  </a:solidFill>
                  <a:latin typeface="Segoe UI Light"/>
                </a:rPr>
                <a:t>Shared C# Logic</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3197" kern="0">
                  <a:solidFill>
                    <a:srgbClr val="FFFFFF"/>
                  </a:solidFill>
                </a:rPr>
                <a:t>Shared UI Code</a:t>
              </a:r>
            </a:p>
          </p:txBody>
        </p:sp>
      </p:gr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25011" y="221127"/>
            <a:ext cx="4735002" cy="4527326"/>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42319" y="1188442"/>
            <a:ext cx="2777011" cy="2820935"/>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76704" y="3374672"/>
            <a:ext cx="6978767" cy="2916409"/>
          </a:xfrm>
          <a:prstGeom prst="rect">
            <a:avLst/>
          </a:prstGeom>
        </p:spPr>
      </p:pic>
      <p:pic>
        <p:nvPicPr>
          <p:cNvPr id="25" name="Picture 2" descr="http://www.freeiconspng.com/uploads/ios-7-logo-png-14.png"/>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1743111" y="2022554"/>
            <a:ext cx="365191" cy="2298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48402" y="1924492"/>
            <a:ext cx="368205" cy="442885"/>
          </a:xfrm>
          <a:prstGeom prst="rect">
            <a:avLst/>
          </a:prstGeom>
        </p:spPr>
      </p:pic>
      <p:pic>
        <p:nvPicPr>
          <p:cNvPr id="26" name="Picture 2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95317" y="1956078"/>
            <a:ext cx="370257" cy="370148"/>
          </a:xfrm>
          <a:prstGeom prst="rect">
            <a:avLst/>
          </a:prstGeom>
        </p:spPr>
      </p:pic>
    </p:spTree>
    <p:extLst>
      <p:ext uri="{BB962C8B-B14F-4D97-AF65-F5344CB8AC3E}">
        <p14:creationId xmlns:p14="http://schemas.microsoft.com/office/powerpoint/2010/main" val="1544188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355" y="237000"/>
            <a:ext cx="3239815" cy="3196079"/>
          </a:xfrm>
          <a:prstGeom prst="rect">
            <a:avLst/>
          </a:prstGeom>
        </p:spPr>
      </p:pic>
      <p:grpSp>
        <p:nvGrpSpPr>
          <p:cNvPr id="8" name="Group 7"/>
          <p:cNvGrpSpPr/>
          <p:nvPr/>
        </p:nvGrpSpPr>
        <p:grpSpPr>
          <a:xfrm>
            <a:off x="2371725" y="3634254"/>
            <a:ext cx="2625270" cy="3219208"/>
            <a:chOff x="3087756" y="3521764"/>
            <a:chExt cx="2574393" cy="3156821"/>
          </a:xfrm>
        </p:grpSpPr>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87756" y="3521764"/>
              <a:ext cx="2562087" cy="2562087"/>
            </a:xfrm>
            <a:prstGeom prst="rect">
              <a:avLst/>
            </a:prstGeom>
          </p:spPr>
        </p:pic>
        <p:sp>
          <p:nvSpPr>
            <p:cNvPr id="7" name="TextBox 6"/>
            <p:cNvSpPr txBox="1"/>
            <p:nvPr/>
          </p:nvSpPr>
          <p:spPr>
            <a:xfrm>
              <a:off x="3289048" y="6083851"/>
              <a:ext cx="2373101" cy="594734"/>
            </a:xfrm>
            <a:prstGeom prst="rect">
              <a:avLst/>
            </a:prstGeom>
            <a:noFill/>
          </p:spPr>
          <p:txBody>
            <a:bodyPr wrap="none" rtlCol="0">
              <a:spAutoFit/>
            </a:bodyPr>
            <a:lstStyle/>
            <a:p>
              <a:pPr defTabSz="466254">
                <a:defRPr/>
              </a:pPr>
              <a:r>
                <a:rPr lang="en-US" sz="3264" kern="0" err="1">
                  <a:solidFill>
                    <a:sysClr val="windowText" lastClr="000000"/>
                  </a:solidFill>
                </a:rPr>
                <a:t>CocosSharp</a:t>
              </a:r>
              <a:endParaRPr lang="en-US" sz="3264" kern="0">
                <a:solidFill>
                  <a:sysClr val="windowText" lastClr="000000"/>
                </a:solidFill>
              </a:endParaRPr>
            </a:p>
          </p:txBody>
        </p:sp>
      </p:grpSp>
      <p:grpSp>
        <p:nvGrpSpPr>
          <p:cNvPr id="15" name="Group 14"/>
          <p:cNvGrpSpPr/>
          <p:nvPr/>
        </p:nvGrpSpPr>
        <p:grpSpPr>
          <a:xfrm>
            <a:off x="4661131" y="166052"/>
            <a:ext cx="2670694" cy="3277182"/>
            <a:chOff x="4920973" y="0"/>
            <a:chExt cx="2618937" cy="3213671"/>
          </a:xfrm>
        </p:grpSpPr>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20973" y="0"/>
              <a:ext cx="2618937" cy="2618937"/>
            </a:xfrm>
            <a:prstGeom prst="rect">
              <a:avLst/>
            </a:prstGeom>
          </p:spPr>
        </p:pic>
        <p:sp>
          <p:nvSpPr>
            <p:cNvPr id="14" name="Rectangle 13"/>
            <p:cNvSpPr/>
            <p:nvPr/>
          </p:nvSpPr>
          <p:spPr>
            <a:xfrm>
              <a:off x="5238023" y="2618937"/>
              <a:ext cx="2166286" cy="594734"/>
            </a:xfrm>
            <a:prstGeom prst="rect">
              <a:avLst/>
            </a:prstGeom>
          </p:spPr>
          <p:txBody>
            <a:bodyPr wrap="none">
              <a:spAutoFit/>
            </a:bodyPr>
            <a:lstStyle/>
            <a:p>
              <a:pPr defTabSz="466254">
                <a:defRPr/>
              </a:pPr>
              <a:r>
                <a:rPr lang="en-US" sz="3264" kern="0">
                  <a:solidFill>
                    <a:sysClr val="windowText" lastClr="000000"/>
                  </a:solidFill>
                </a:rPr>
                <a:t>UrhoSharp</a:t>
              </a:r>
            </a:p>
          </p:txBody>
        </p:sp>
      </p:grpSp>
      <p:pic>
        <p:nvPicPr>
          <p:cNvPr id="16" name="Picture 15"/>
          <p:cNvPicPr>
            <a:picLocks noChangeAspect="1"/>
          </p:cNvPicPr>
          <p:nvPr/>
        </p:nvPicPr>
        <p:blipFill>
          <a:blip r:embed="rId6"/>
          <a:stretch>
            <a:fillRect/>
          </a:stretch>
        </p:blipFill>
        <p:spPr>
          <a:xfrm>
            <a:off x="8183784" y="236999"/>
            <a:ext cx="3431079" cy="3431079"/>
          </a:xfrm>
          <a:prstGeom prst="rect">
            <a:avLst/>
          </a:prstGeom>
        </p:spPr>
      </p:pic>
      <p:pic>
        <p:nvPicPr>
          <p:cNvPr id="17" name="Picture 16"/>
          <p:cNvPicPr>
            <a:picLocks noChangeAspect="1"/>
          </p:cNvPicPr>
          <p:nvPr/>
        </p:nvPicPr>
        <p:blipFill>
          <a:blip r:embed="rId7"/>
          <a:stretch>
            <a:fillRect/>
          </a:stretch>
        </p:blipFill>
        <p:spPr>
          <a:xfrm>
            <a:off x="5996477" y="3989700"/>
            <a:ext cx="4935535" cy="1901826"/>
          </a:xfrm>
          <a:prstGeom prst="rect">
            <a:avLst/>
          </a:prstGeom>
        </p:spPr>
      </p:pic>
    </p:spTree>
    <p:extLst>
      <p:ext uri="{BB962C8B-B14F-4D97-AF65-F5344CB8AC3E}">
        <p14:creationId xmlns:p14="http://schemas.microsoft.com/office/powerpoint/2010/main" val="12498311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1" y="3025185"/>
            <a:ext cx="10056972" cy="94415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Let’s Build an App</a:t>
            </a:r>
          </a:p>
        </p:txBody>
      </p:sp>
    </p:spTree>
    <p:extLst>
      <p:ext uri="{BB962C8B-B14F-4D97-AF65-F5344CB8AC3E}">
        <p14:creationId xmlns:p14="http://schemas.microsoft.com/office/powerpoint/2010/main" val="623357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2" y="3078223"/>
            <a:ext cx="10056972" cy="83808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Why choose for Xamarin</a:t>
            </a:r>
          </a:p>
        </p:txBody>
      </p:sp>
    </p:spTree>
    <p:extLst>
      <p:ext uri="{BB962C8B-B14F-4D97-AF65-F5344CB8AC3E}">
        <p14:creationId xmlns:p14="http://schemas.microsoft.com/office/powerpoint/2010/main" val="415640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sharing stats</a:t>
            </a:r>
          </a:p>
        </p:txBody>
      </p:sp>
      <p:sp>
        <p:nvSpPr>
          <p:cNvPr id="91" name="TextBox 90"/>
          <p:cNvSpPr txBox="1"/>
          <p:nvPr/>
        </p:nvSpPr>
        <p:spPr>
          <a:xfrm>
            <a:off x="6002969" y="4510150"/>
            <a:ext cx="1218855" cy="414353"/>
          </a:xfrm>
          <a:prstGeom prst="rect">
            <a:avLst/>
          </a:prstGeom>
          <a:noFill/>
          <a:ln>
            <a:noFill/>
          </a:ln>
        </p:spPr>
        <p:txBody>
          <a:bodyPr wrap="square" rtlCol="0">
            <a:spAutoFit/>
          </a:bodyPr>
          <a:lstStyle/>
          <a:p>
            <a:pPr algn="r" defTabSz="621578"/>
            <a:r>
              <a:rPr lang="en-US" sz="2040" dirty="0">
                <a:gradFill>
                  <a:gsLst>
                    <a:gs pos="5439">
                      <a:schemeClr val="tx1"/>
                    </a:gs>
                    <a:gs pos="75000">
                      <a:schemeClr val="tx1"/>
                    </a:gs>
                  </a:gsLst>
                  <a:lin ang="5400000" scaled="0"/>
                </a:gradFill>
              </a:rPr>
              <a:t>Mac</a:t>
            </a:r>
          </a:p>
        </p:txBody>
      </p:sp>
      <p:sp>
        <p:nvSpPr>
          <p:cNvPr id="92" name="TextBox 91"/>
          <p:cNvSpPr txBox="1"/>
          <p:nvPr/>
        </p:nvSpPr>
        <p:spPr>
          <a:xfrm>
            <a:off x="6028362" y="3234334"/>
            <a:ext cx="1218855" cy="414353"/>
          </a:xfrm>
          <a:prstGeom prst="rect">
            <a:avLst/>
          </a:prstGeom>
          <a:noFill/>
          <a:ln>
            <a:noFill/>
          </a:ln>
        </p:spPr>
        <p:txBody>
          <a:bodyPr wrap="square" rtlCol="0">
            <a:spAutoFit/>
          </a:bodyPr>
          <a:lstStyle/>
          <a:p>
            <a:pPr algn="r" defTabSz="621578"/>
            <a:r>
              <a:rPr lang="en-US" sz="2040" dirty="0">
                <a:gradFill>
                  <a:gsLst>
                    <a:gs pos="5439">
                      <a:schemeClr val="tx1"/>
                    </a:gs>
                    <a:gs pos="75000">
                      <a:schemeClr val="tx1"/>
                    </a:gs>
                  </a:gsLst>
                  <a:lin ang="5400000" scaled="0"/>
                </a:gradFill>
              </a:rPr>
              <a:t>iOS</a:t>
            </a:r>
          </a:p>
        </p:txBody>
      </p:sp>
      <p:sp>
        <p:nvSpPr>
          <p:cNvPr id="93" name="TextBox 92"/>
          <p:cNvSpPr txBox="1"/>
          <p:nvPr/>
        </p:nvSpPr>
        <p:spPr>
          <a:xfrm>
            <a:off x="6028362" y="1958519"/>
            <a:ext cx="1218855" cy="414353"/>
          </a:xfrm>
          <a:prstGeom prst="rect">
            <a:avLst/>
          </a:prstGeom>
          <a:noFill/>
          <a:ln>
            <a:noFill/>
          </a:ln>
        </p:spPr>
        <p:txBody>
          <a:bodyPr wrap="square" rtlCol="0">
            <a:spAutoFit/>
          </a:bodyPr>
          <a:lstStyle/>
          <a:p>
            <a:pPr algn="r" defTabSz="621578"/>
            <a:r>
              <a:rPr lang="en-US" sz="2040" dirty="0">
                <a:gradFill>
                  <a:gsLst>
                    <a:gs pos="5439">
                      <a:schemeClr val="tx1"/>
                    </a:gs>
                    <a:gs pos="75000">
                      <a:schemeClr val="tx1"/>
                    </a:gs>
                  </a:gsLst>
                  <a:lin ang="5400000" scaled="0"/>
                </a:gradFill>
              </a:rPr>
              <a:t>Android</a:t>
            </a:r>
          </a:p>
        </p:txBody>
      </p:sp>
      <p:sp>
        <p:nvSpPr>
          <p:cNvPr id="95" name="TextBox 94"/>
          <p:cNvSpPr txBox="1"/>
          <p:nvPr/>
        </p:nvSpPr>
        <p:spPr>
          <a:xfrm>
            <a:off x="5190399" y="5818223"/>
            <a:ext cx="1955246" cy="414353"/>
          </a:xfrm>
          <a:prstGeom prst="rect">
            <a:avLst/>
          </a:prstGeom>
          <a:noFill/>
          <a:ln>
            <a:noFill/>
          </a:ln>
        </p:spPr>
        <p:txBody>
          <a:bodyPr wrap="square" rtlCol="0">
            <a:spAutoFit/>
          </a:bodyPr>
          <a:lstStyle/>
          <a:p>
            <a:pPr algn="r" defTabSz="621578"/>
            <a:r>
              <a:rPr lang="en-US" sz="2040" dirty="0">
                <a:gradFill>
                  <a:gsLst>
                    <a:gs pos="5439">
                      <a:schemeClr val="tx1"/>
                    </a:gs>
                    <a:gs pos="75000">
                      <a:schemeClr val="tx1"/>
                    </a:gs>
                  </a:gsLst>
                  <a:lin ang="5400000" scaled="0"/>
                </a:gradFill>
              </a:rPr>
              <a:t>Windows</a:t>
            </a:r>
          </a:p>
        </p:txBody>
      </p:sp>
      <p:grpSp>
        <p:nvGrpSpPr>
          <p:cNvPr id="96" name="Group 95"/>
          <p:cNvGrpSpPr/>
          <p:nvPr/>
        </p:nvGrpSpPr>
        <p:grpSpPr>
          <a:xfrm>
            <a:off x="4111204" y="752360"/>
            <a:ext cx="7186553" cy="5941914"/>
            <a:chOff x="834468" y="525462"/>
            <a:chExt cx="7188588" cy="5943600"/>
          </a:xfrm>
        </p:grpSpPr>
        <p:sp>
          <p:nvSpPr>
            <p:cNvPr id="36" name="TextBox 35"/>
            <p:cNvSpPr txBox="1"/>
            <p:nvPr/>
          </p:nvSpPr>
          <p:spPr>
            <a:xfrm>
              <a:off x="4541837" y="537918"/>
              <a:ext cx="981075" cy="376922"/>
            </a:xfrm>
            <a:prstGeom prst="rect">
              <a:avLst/>
            </a:prstGeom>
            <a:noFill/>
            <a:ln>
              <a:noFill/>
            </a:ln>
          </p:spPr>
          <p:txBody>
            <a:bodyPr wrap="square" rtlCol="0">
              <a:spAutoFit/>
            </a:bodyPr>
            <a:lstStyle/>
            <a:p>
              <a:pPr algn="ctr" defTabSz="621578"/>
              <a:r>
                <a:rPr lang="en-US" sz="1801" dirty="0" err="1">
                  <a:gradFill>
                    <a:gsLst>
                      <a:gs pos="5439">
                        <a:schemeClr val="tx1"/>
                      </a:gs>
                      <a:gs pos="75000">
                        <a:schemeClr val="tx1"/>
                      </a:gs>
                    </a:gsLst>
                    <a:lin ang="5400000" scaled="0"/>
                  </a:gradFill>
                </a:rPr>
                <a:t>iCircuit</a:t>
              </a:r>
              <a:endParaRPr lang="en-US" sz="1801" dirty="0">
                <a:gradFill>
                  <a:gsLst>
                    <a:gs pos="5439">
                      <a:schemeClr val="tx1"/>
                    </a:gs>
                    <a:gs pos="75000">
                      <a:schemeClr val="tx1"/>
                    </a:gs>
                  </a:gsLst>
                  <a:lin ang="5400000" scaled="0"/>
                </a:gradFill>
              </a:endParaRPr>
            </a:p>
          </p:txBody>
        </p:sp>
        <p:sp>
          <p:nvSpPr>
            <p:cNvPr id="37" name="TextBox 36"/>
            <p:cNvSpPr txBox="1"/>
            <p:nvPr/>
          </p:nvSpPr>
          <p:spPr>
            <a:xfrm>
              <a:off x="6232354" y="525462"/>
              <a:ext cx="1524000" cy="376922"/>
            </a:xfrm>
            <a:prstGeom prst="rect">
              <a:avLst/>
            </a:prstGeom>
            <a:noFill/>
            <a:ln>
              <a:noFill/>
            </a:ln>
          </p:spPr>
          <p:txBody>
            <a:bodyPr wrap="square" rtlCol="0">
              <a:spAutoFit/>
            </a:bodyPr>
            <a:lstStyle/>
            <a:p>
              <a:pPr algn="ctr" defTabSz="621578"/>
              <a:r>
                <a:rPr lang="en-US" sz="1801" dirty="0">
                  <a:gradFill>
                    <a:gsLst>
                      <a:gs pos="5439">
                        <a:schemeClr val="tx1"/>
                      </a:gs>
                      <a:gs pos="75000">
                        <a:schemeClr val="tx1"/>
                      </a:gs>
                    </a:gsLst>
                    <a:lin ang="5400000" scaled="0"/>
                  </a:gradFill>
                </a:rPr>
                <a:t>Touch Draw</a:t>
              </a:r>
            </a:p>
          </p:txBody>
        </p:sp>
        <p:graphicFrame>
          <p:nvGraphicFramePr>
            <p:cNvPr id="53" name="Chart 52"/>
            <p:cNvGraphicFramePr/>
            <p:nvPr>
              <p:extLst/>
            </p:nvPr>
          </p:nvGraphicFramePr>
          <p:xfrm>
            <a:off x="4008438" y="1035375"/>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965656" y="1035375"/>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834468" y="3033334"/>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5" name="Chart 74"/>
            <p:cNvGraphicFramePr/>
            <p:nvPr>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pSp>
      <p:cxnSp>
        <p:nvCxnSpPr>
          <p:cNvPr id="6" name="Straight Connector 5"/>
          <p:cNvCxnSpPr/>
          <p:nvPr/>
        </p:nvCxnSpPr>
        <p:spPr>
          <a:xfrm>
            <a:off x="5571293" y="5323061"/>
            <a:ext cx="5941914" cy="0"/>
          </a:xfrm>
          <a:prstGeom prst="line">
            <a:avLst/>
          </a:prstGeom>
          <a:ln w="38100">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571293" y="4018315"/>
            <a:ext cx="5941914" cy="0"/>
          </a:xfrm>
          <a:prstGeom prst="line">
            <a:avLst/>
          </a:prstGeom>
          <a:ln w="38100">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571293" y="2703857"/>
            <a:ext cx="5941914" cy="0"/>
          </a:xfrm>
          <a:prstGeom prst="line">
            <a:avLst/>
          </a:prstGeom>
          <a:ln w="38100">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Freeform 5"/>
          <p:cNvSpPr>
            <a:spLocks/>
          </p:cNvSpPr>
          <p:nvPr/>
        </p:nvSpPr>
        <p:spPr bwMode="auto">
          <a:xfrm>
            <a:off x="10091824" y="5899807"/>
            <a:ext cx="355045" cy="350093"/>
          </a:xfrm>
          <a:custGeom>
            <a:avLst/>
            <a:gdLst>
              <a:gd name="T0" fmla="*/ 548 w 3873"/>
              <a:gd name="T1" fmla="*/ 0 h 3819"/>
              <a:gd name="T2" fmla="*/ 1952 w 3873"/>
              <a:gd name="T3" fmla="*/ 1397 h 3819"/>
              <a:gd name="T4" fmla="*/ 3325 w 3873"/>
              <a:gd name="T5" fmla="*/ 0 h 3819"/>
              <a:gd name="T6" fmla="*/ 3801 w 3873"/>
              <a:gd name="T7" fmla="*/ 545 h 3819"/>
              <a:gd name="T8" fmla="*/ 2454 w 3873"/>
              <a:gd name="T9" fmla="*/ 1899 h 3819"/>
              <a:gd name="T10" fmla="*/ 3873 w 3873"/>
              <a:gd name="T11" fmla="*/ 3311 h 3819"/>
              <a:gd name="T12" fmla="*/ 3325 w 3873"/>
              <a:gd name="T13" fmla="*/ 3819 h 3819"/>
              <a:gd name="T14" fmla="*/ 1928 w 3873"/>
              <a:gd name="T15" fmla="*/ 2430 h 3819"/>
              <a:gd name="T16" fmla="*/ 548 w 3873"/>
              <a:gd name="T17" fmla="*/ 3819 h 3819"/>
              <a:gd name="T18" fmla="*/ 72 w 3873"/>
              <a:gd name="T19" fmla="*/ 3311 h 3819"/>
              <a:gd name="T20" fmla="*/ 1426 w 3873"/>
              <a:gd name="T21" fmla="*/ 1931 h 3819"/>
              <a:gd name="T22" fmla="*/ 0 w 3873"/>
              <a:gd name="T23" fmla="*/ 510 h 3819"/>
              <a:gd name="T24" fmla="*/ 548 w 3873"/>
              <a:gd name="T25" fmla="*/ 0 h 3819"/>
              <a:gd name="T26" fmla="*/ 548 w 3873"/>
              <a:gd name="T27" fmla="*/ 0 h 3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73" h="3819">
                <a:moveTo>
                  <a:pt x="548" y="0"/>
                </a:moveTo>
                <a:lnTo>
                  <a:pt x="1952" y="1397"/>
                </a:lnTo>
                <a:lnTo>
                  <a:pt x="3325" y="0"/>
                </a:lnTo>
                <a:lnTo>
                  <a:pt x="3801" y="545"/>
                </a:lnTo>
                <a:lnTo>
                  <a:pt x="2454" y="1899"/>
                </a:lnTo>
                <a:lnTo>
                  <a:pt x="3873" y="3311"/>
                </a:lnTo>
                <a:lnTo>
                  <a:pt x="3325" y="3819"/>
                </a:lnTo>
                <a:lnTo>
                  <a:pt x="1928" y="2430"/>
                </a:lnTo>
                <a:lnTo>
                  <a:pt x="548" y="3819"/>
                </a:lnTo>
                <a:lnTo>
                  <a:pt x="72" y="3311"/>
                </a:lnTo>
                <a:lnTo>
                  <a:pt x="1426" y="1931"/>
                </a:lnTo>
                <a:lnTo>
                  <a:pt x="0" y="510"/>
                </a:lnTo>
                <a:lnTo>
                  <a:pt x="548" y="0"/>
                </a:lnTo>
                <a:lnTo>
                  <a:pt x="548" y="0"/>
                </a:lnTo>
                <a:close/>
              </a:path>
            </a:pathLst>
          </a:custGeom>
          <a:solidFill>
            <a:srgbClr val="505050"/>
          </a:solidFill>
          <a:ln>
            <a:noFill/>
          </a:ln>
        </p:spPr>
        <p:txBody>
          <a:bodyPr vert="horz" wrap="square" lIns="46623" tIns="23312" rIns="46623" bIns="23312" numCol="1" anchor="t" anchorCtr="0" compatLnSpc="1">
            <a:prstTxWarp prst="textNoShape">
              <a:avLst/>
            </a:prstTxWarp>
          </a:bodyPr>
          <a:lstStyle/>
          <a:p>
            <a:endParaRPr lang="en-US" sz="918"/>
          </a:p>
        </p:txBody>
      </p:sp>
    </p:spTree>
    <p:extLst>
      <p:ext uri="{BB962C8B-B14F-4D97-AF65-F5344CB8AC3E}">
        <p14:creationId xmlns:p14="http://schemas.microsoft.com/office/powerpoint/2010/main" val="11768573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5AA9"/>
        </a:solidFill>
        <a:effectLst/>
      </p:bgPr>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prstGeom prst="rect">
            <a:avLst/>
          </a:prstGeom>
        </p:spPr>
        <p:txBody>
          <a:bodyPr spcFirstLastPara="1" vert="horz" wrap="square" lIns="124327" tIns="124327" rIns="124327" bIns="124327" rtlCol="0" anchor="t" anchorCtr="0">
            <a:noAutofit/>
          </a:bodyPr>
          <a:lstStyle/>
          <a:p>
            <a:r>
              <a:rPr lang="nl" dirty="0">
                <a:solidFill>
                  <a:srgbClr val="FFFFFF"/>
                </a:solidFill>
                <a:latin typeface="Calibri"/>
                <a:ea typeface="Calibri"/>
                <a:cs typeface="Calibri"/>
                <a:sym typeface="Calibri"/>
              </a:rPr>
              <a:t>Who is this guy?</a:t>
            </a:r>
            <a:endParaRPr dirty="0">
              <a:solidFill>
                <a:srgbClr val="FFFFFF"/>
              </a:solidFill>
              <a:latin typeface="Calibri"/>
              <a:ea typeface="Calibri"/>
              <a:cs typeface="Calibri"/>
              <a:sym typeface="Calibri"/>
            </a:endParaRPr>
          </a:p>
        </p:txBody>
      </p:sp>
      <p:sp>
        <p:nvSpPr>
          <p:cNvPr id="217" name="Shape 217"/>
          <p:cNvSpPr txBox="1">
            <a:spLocks noGrp="1"/>
          </p:cNvSpPr>
          <p:nvPr>
            <p:ph type="body" idx="1"/>
          </p:nvPr>
        </p:nvSpPr>
        <p:spPr>
          <a:xfrm>
            <a:off x="2457735" y="3878262"/>
            <a:ext cx="4217702" cy="1351173"/>
          </a:xfrm>
          <a:prstGeom prst="rect">
            <a:avLst/>
          </a:prstGeom>
        </p:spPr>
        <p:txBody>
          <a:bodyPr spcFirstLastPara="1" vert="horz" wrap="square" lIns="124327" tIns="124327" rIns="124327" bIns="124327" rtlCol="0" anchor="t" anchorCtr="0">
            <a:noAutofit/>
          </a:bodyPr>
          <a:lstStyle/>
          <a:p>
            <a:pPr marL="0" indent="0">
              <a:buNone/>
            </a:pPr>
            <a:r>
              <a:rPr lang="nl" sz="2450" dirty="0">
                <a:solidFill>
                  <a:srgbClr val="FFFFFF"/>
                </a:solidFill>
                <a:latin typeface="Roboto"/>
                <a:ea typeface="Roboto"/>
                <a:cs typeface="Roboto"/>
                <a:sym typeface="Roboto"/>
              </a:rPr>
              <a:t>Twitter: @mvanbeusekom</a:t>
            </a:r>
            <a:endParaRPr sz="2450" dirty="0">
              <a:solidFill>
                <a:srgbClr val="FFFFFF"/>
              </a:solidFill>
              <a:latin typeface="Roboto"/>
              <a:ea typeface="Roboto"/>
              <a:cs typeface="Roboto"/>
              <a:sym typeface="Roboto"/>
            </a:endParaRPr>
          </a:p>
          <a:p>
            <a:pPr marL="0" indent="0">
              <a:buNone/>
            </a:pPr>
            <a:r>
              <a:rPr lang="nl" sz="2450" dirty="0">
                <a:solidFill>
                  <a:srgbClr val="FFFFFF"/>
                </a:solidFill>
                <a:latin typeface="Roboto"/>
                <a:ea typeface="Roboto"/>
                <a:cs typeface="Roboto"/>
                <a:sym typeface="Roboto"/>
              </a:rPr>
              <a:t>E-mail:   maurits@vnbskm.nl</a:t>
            </a:r>
            <a:endParaRPr sz="2450" dirty="0">
              <a:solidFill>
                <a:srgbClr val="FFFFFF"/>
              </a:solidFill>
              <a:latin typeface="Roboto"/>
              <a:ea typeface="Roboto"/>
              <a:cs typeface="Roboto"/>
              <a:sym typeface="Roboto"/>
            </a:endParaRPr>
          </a:p>
          <a:p>
            <a:pPr marL="0" indent="0">
              <a:spcAft>
                <a:spcPts val="2175"/>
              </a:spcAft>
              <a:buNone/>
            </a:pPr>
            <a:endParaRPr sz="2450" dirty="0">
              <a:solidFill>
                <a:srgbClr val="FFFFFF"/>
              </a:solidFill>
            </a:endParaRPr>
          </a:p>
        </p:txBody>
      </p:sp>
      <p:sp>
        <p:nvSpPr>
          <p:cNvPr id="218" name="Shape 218"/>
          <p:cNvSpPr txBox="1"/>
          <p:nvPr/>
        </p:nvSpPr>
        <p:spPr>
          <a:xfrm>
            <a:off x="2457736" y="3384868"/>
            <a:ext cx="3680234" cy="549934"/>
          </a:xfrm>
          <a:prstGeom prst="rect">
            <a:avLst/>
          </a:prstGeom>
          <a:noFill/>
          <a:ln>
            <a:noFill/>
          </a:ln>
        </p:spPr>
        <p:txBody>
          <a:bodyPr spcFirstLastPara="1" wrap="square" lIns="124327" tIns="124327" rIns="124327" bIns="124327" anchor="t" anchorCtr="0">
            <a:noAutofit/>
          </a:bodyPr>
          <a:lstStyle/>
          <a:p>
            <a:pPr>
              <a:lnSpc>
                <a:spcPct val="115000"/>
              </a:lnSpc>
            </a:pPr>
            <a:r>
              <a:rPr lang="nl" sz="2448" b="1">
                <a:solidFill>
                  <a:srgbClr val="FFFFFF"/>
                </a:solidFill>
                <a:latin typeface="Roboto Slab"/>
                <a:ea typeface="Roboto Slab"/>
                <a:cs typeface="Roboto Slab"/>
                <a:sym typeface="Roboto Slab"/>
              </a:rPr>
              <a:t>Maurits van Beusekom</a:t>
            </a:r>
            <a:endParaRPr sz="2448">
              <a:solidFill>
                <a:srgbClr val="FFFFFF"/>
              </a:solidFill>
              <a:latin typeface="Roboto Slab"/>
              <a:ea typeface="Roboto Slab"/>
              <a:cs typeface="Roboto Slab"/>
              <a:sym typeface="Roboto Slab"/>
            </a:endParaRPr>
          </a:p>
        </p:txBody>
      </p:sp>
      <p:sp>
        <p:nvSpPr>
          <p:cNvPr id="219" name="Shape 219"/>
          <p:cNvSpPr txBox="1"/>
          <p:nvPr/>
        </p:nvSpPr>
        <p:spPr>
          <a:xfrm>
            <a:off x="6999319" y="3820575"/>
            <a:ext cx="4248118" cy="895887"/>
          </a:xfrm>
          <a:prstGeom prst="rect">
            <a:avLst/>
          </a:prstGeom>
          <a:noFill/>
          <a:ln>
            <a:noFill/>
          </a:ln>
        </p:spPr>
        <p:txBody>
          <a:bodyPr spcFirstLastPara="1" wrap="square" lIns="124327" tIns="124327" rIns="124327" bIns="124327" anchor="t" anchorCtr="0">
            <a:noAutofit/>
          </a:bodyPr>
          <a:lstStyle/>
          <a:p>
            <a:pPr>
              <a:lnSpc>
                <a:spcPct val="115000"/>
              </a:lnSpc>
            </a:pPr>
            <a:r>
              <a:rPr lang="nl" sz="2448" dirty="0">
                <a:solidFill>
                  <a:srgbClr val="FFFFFF"/>
                </a:solidFill>
                <a:latin typeface="Roboto"/>
                <a:ea typeface="Roboto"/>
                <a:cs typeface="Roboto"/>
                <a:sym typeface="Roboto"/>
              </a:rPr>
              <a:t>github.com/mvanbeusekom</a:t>
            </a:r>
            <a:endParaRPr sz="2448" dirty="0">
              <a:solidFill>
                <a:srgbClr val="FFFFFF"/>
              </a:solidFill>
              <a:latin typeface="Roboto"/>
              <a:ea typeface="Roboto"/>
              <a:cs typeface="Roboto"/>
              <a:sym typeface="Roboto"/>
            </a:endParaRPr>
          </a:p>
        </p:txBody>
      </p:sp>
      <p:pic>
        <p:nvPicPr>
          <p:cNvPr id="220" name="Shape 220" descr="Maurits - Square.jp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24755" y="3384868"/>
            <a:ext cx="1872958" cy="1717116"/>
          </a:xfrm>
          <a:prstGeom prst="ellipse">
            <a:avLst/>
          </a:prstGeom>
          <a:noFill/>
          <a:ln>
            <a:noFill/>
          </a:ln>
        </p:spPr>
      </p:pic>
    </p:spTree>
    <p:extLst>
      <p:ext uri="{BB962C8B-B14F-4D97-AF65-F5344CB8AC3E}">
        <p14:creationId xmlns:p14="http://schemas.microsoft.com/office/powerpoint/2010/main" val="3608073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656427" y="4668606"/>
            <a:ext cx="5485621" cy="1431400"/>
          </a:xfrm>
        </p:spPr>
        <p:txBody>
          <a:bodyPr/>
          <a:lstStyle/>
          <a:p>
            <a:pPr lvl="1">
              <a:lnSpc>
                <a:spcPct val="110000"/>
              </a:lnSpc>
              <a:spcBef>
                <a:spcPts val="1224"/>
              </a:spcBef>
            </a:pPr>
            <a:r>
              <a:rPr lang="en-US" sz="2400" dirty="0" err="1">
                <a:solidFill>
                  <a:srgbClr val="7E5DBE"/>
                </a:solidFill>
                <a:cs typeface="Segoe UI" panose="020B0502040204020203" pitchFamily="34" charset="0"/>
              </a:rPr>
              <a:t>Xamarin.iOS</a:t>
            </a:r>
            <a:r>
              <a:rPr lang="en-US" sz="2400"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370616" y="4668606"/>
            <a:ext cx="5485621" cy="1431400"/>
          </a:xfrm>
        </p:spPr>
        <p:txBody>
          <a:bodyPr/>
          <a:lstStyle/>
          <a:p>
            <a:pPr marL="230143" lvl="1" defTabSz="456923">
              <a:lnSpc>
                <a:spcPct val="110000"/>
              </a:lnSpc>
              <a:defRPr/>
            </a:pPr>
            <a:r>
              <a:rPr lang="en-US" sz="2400" dirty="0" err="1">
                <a:solidFill>
                  <a:srgbClr val="66B11F"/>
                </a:solidFill>
                <a:cs typeface="Segoe UI" panose="020B0502040204020203" pitchFamily="34" charset="0"/>
              </a:rPr>
              <a:t>Xamarin.Android</a:t>
            </a:r>
            <a:r>
              <a:rPr lang="en-US" sz="2400"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97691" y="1905225"/>
            <a:ext cx="10815572" cy="2624842"/>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19937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51" y="2925049"/>
            <a:ext cx="7077657" cy="1144426"/>
          </a:xfrm>
        </p:spPr>
        <p:txBody>
          <a:bodyPr/>
          <a:lstStyle/>
          <a:p>
            <a:pPr algn="ctr"/>
            <a:r>
              <a:rPr lang="en-US" sz="5999" dirty="0">
                <a:solidFill>
                  <a:srgbClr val="6FBD23"/>
                </a:solidFill>
              </a:rPr>
              <a:t>✓</a:t>
            </a:r>
            <a:r>
              <a:rPr lang="en-US" sz="5999" dirty="0">
                <a:solidFill>
                  <a:srgbClr val="2DB1DD"/>
                </a:solidFill>
              </a:rPr>
              <a:t>Always Up-to-Date</a:t>
            </a:r>
            <a:endParaRPr lang="en-US" sz="5999" dirty="0"/>
          </a:p>
        </p:txBody>
      </p:sp>
      <p:sp>
        <p:nvSpPr>
          <p:cNvPr id="14" name="Text Placeholder 7"/>
          <p:cNvSpPr>
            <a:spLocks noGrp="1"/>
          </p:cNvSpPr>
          <p:nvPr>
            <p:ph type="body" sz="quarter" idx="10"/>
          </p:nvPr>
        </p:nvSpPr>
        <p:spPr>
          <a:xfrm>
            <a:off x="7970589" y="4069476"/>
            <a:ext cx="2823763" cy="2332946"/>
          </a:xfrm>
        </p:spPr>
        <p:txBody>
          <a:bodyPr/>
          <a:lstStyle/>
          <a:p>
            <a:pPr marL="0" indent="0">
              <a:lnSpc>
                <a:spcPct val="70000"/>
              </a:lnSpc>
              <a:buNone/>
            </a:pPr>
            <a:r>
              <a:rPr lang="en-US" sz="2800" dirty="0">
                <a:latin typeface="+mn-lt"/>
              </a:rPr>
              <a:t>Full support for:</a:t>
            </a:r>
          </a:p>
          <a:p>
            <a:pPr>
              <a:lnSpc>
                <a:spcPct val="70000"/>
              </a:lnSpc>
              <a:buFont typeface="Arial"/>
              <a:buChar char="•"/>
            </a:pPr>
            <a:r>
              <a:rPr lang="en-US" sz="2000" dirty="0">
                <a:latin typeface="+mn-lt"/>
              </a:rPr>
              <a:t>Apple Watch</a:t>
            </a:r>
          </a:p>
          <a:p>
            <a:pPr>
              <a:lnSpc>
                <a:spcPct val="70000"/>
              </a:lnSpc>
              <a:buFont typeface="Arial"/>
              <a:buChar char="•"/>
            </a:pPr>
            <a:r>
              <a:rPr lang="en-US" sz="2000" dirty="0">
                <a:latin typeface="+mn-lt"/>
              </a:rPr>
              <a:t>Android Wear</a:t>
            </a:r>
          </a:p>
          <a:p>
            <a:pPr>
              <a:lnSpc>
                <a:spcPct val="70000"/>
              </a:lnSpc>
              <a:buFont typeface="Arial"/>
              <a:buChar char="•"/>
            </a:pPr>
            <a:r>
              <a:rPr lang="en-US" sz="2000" dirty="0">
                <a:latin typeface="+mn-lt"/>
              </a:rPr>
              <a:t>Amazon Fire TV</a:t>
            </a:r>
          </a:p>
          <a:p>
            <a:pPr>
              <a:lnSpc>
                <a:spcPct val="70000"/>
              </a:lnSpc>
              <a:buFont typeface="Arial"/>
              <a:buChar char="•"/>
            </a:pPr>
            <a:r>
              <a:rPr lang="en-US" sz="2000" dirty="0">
                <a:latin typeface="+mn-lt"/>
              </a:rPr>
              <a:t>Google Glass</a:t>
            </a:r>
          </a:p>
          <a:p>
            <a:pPr>
              <a:lnSpc>
                <a:spcPct val="70000"/>
              </a:lnSpc>
              <a:buFont typeface="Arial"/>
              <a:buChar char="•"/>
            </a:pPr>
            <a:r>
              <a:rPr lang="en-US" sz="2000" dirty="0">
                <a:latin typeface="+mn-lt"/>
              </a:rPr>
              <a:t>and much more</a:t>
            </a:r>
          </a:p>
        </p:txBody>
      </p:sp>
      <p:sp>
        <p:nvSpPr>
          <p:cNvPr id="7" name="Text Placeholder 7"/>
          <p:cNvSpPr>
            <a:spLocks noGrp="1"/>
          </p:cNvSpPr>
          <p:nvPr>
            <p:ph type="body" sz="quarter" idx="11"/>
          </p:nvPr>
        </p:nvSpPr>
        <p:spPr>
          <a:xfrm>
            <a:off x="7970589" y="1102361"/>
            <a:ext cx="3280897" cy="2702278"/>
          </a:xfrm>
        </p:spPr>
        <p:txBody>
          <a:bodyPr/>
          <a:lstStyle/>
          <a:p>
            <a:pPr marL="0" indent="0">
              <a:lnSpc>
                <a:spcPct val="70000"/>
              </a:lnSpc>
              <a:buNone/>
            </a:pPr>
            <a:r>
              <a:rPr lang="en-US" sz="2800" dirty="0">
                <a:latin typeface="+mn-lt"/>
              </a:rPr>
              <a:t>Same-day support:</a:t>
            </a:r>
          </a:p>
          <a:p>
            <a:pPr>
              <a:lnSpc>
                <a:spcPct val="70000"/>
              </a:lnSpc>
              <a:buFont typeface="Arial"/>
              <a:buChar char="•"/>
            </a:pPr>
            <a:r>
              <a:rPr lang="en-US" sz="2000" dirty="0">
                <a:latin typeface="+mn-lt"/>
              </a:rPr>
              <a:t>iOS 5</a:t>
            </a:r>
          </a:p>
          <a:p>
            <a:pPr>
              <a:lnSpc>
                <a:spcPct val="70000"/>
              </a:lnSpc>
              <a:buFont typeface="Arial"/>
              <a:buChar char="•"/>
            </a:pPr>
            <a:r>
              <a:rPr lang="en-US" sz="2000" dirty="0">
                <a:latin typeface="+mn-lt"/>
              </a:rPr>
              <a:t>iOS 6</a:t>
            </a:r>
          </a:p>
          <a:p>
            <a:pPr>
              <a:lnSpc>
                <a:spcPct val="70000"/>
              </a:lnSpc>
              <a:buFont typeface="Arial"/>
              <a:buChar char="•"/>
            </a:pPr>
            <a:r>
              <a:rPr lang="en-US" sz="2000" dirty="0">
                <a:latin typeface="+mn-lt"/>
              </a:rPr>
              <a:t>iOS 7</a:t>
            </a:r>
          </a:p>
          <a:p>
            <a:pPr>
              <a:lnSpc>
                <a:spcPct val="70000"/>
              </a:lnSpc>
              <a:buFont typeface="Arial"/>
              <a:buChar char="•"/>
            </a:pPr>
            <a:r>
              <a:rPr lang="en-US" sz="2000" dirty="0">
                <a:latin typeface="+mn-lt"/>
              </a:rPr>
              <a:t>iOS 8</a:t>
            </a:r>
          </a:p>
          <a:p>
            <a:pPr>
              <a:lnSpc>
                <a:spcPct val="70000"/>
              </a:lnSpc>
              <a:buFont typeface="Arial"/>
              <a:buChar char="•"/>
            </a:pPr>
            <a:r>
              <a:rPr lang="en-US" sz="2000" dirty="0">
                <a:latin typeface="+mn-lt"/>
              </a:rPr>
              <a:t>iOS 9</a:t>
            </a:r>
          </a:p>
          <a:p>
            <a:pPr>
              <a:lnSpc>
                <a:spcPct val="70000"/>
              </a:lnSpc>
              <a:buFont typeface="Arial"/>
              <a:buChar char="•"/>
            </a:pPr>
            <a:r>
              <a:rPr lang="en-US" sz="2000" dirty="0">
                <a:latin typeface="+mn-lt"/>
              </a:rPr>
              <a:t>iOS 10</a:t>
            </a:r>
          </a:p>
        </p:txBody>
      </p:sp>
    </p:spTree>
    <p:extLst>
      <p:ext uri="{BB962C8B-B14F-4D97-AF65-F5344CB8AC3E}">
        <p14:creationId xmlns:p14="http://schemas.microsoft.com/office/powerpoint/2010/main" val="84481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486202"/>
            <a:ext cx="11887878" cy="1372993"/>
          </a:xfrm>
        </p:spPr>
        <p:txBody>
          <a:bodyPr/>
          <a:lstStyle/>
          <a:p>
            <a:pPr algn="ctr">
              <a:lnSpc>
                <a:spcPct val="100000"/>
              </a:lnSpc>
            </a:pPr>
            <a:r>
              <a:rPr lang="en-US" sz="3599" dirty="0"/>
              <a:t>Anything you can do in Objective-C, Swift, or Java</a:t>
            </a:r>
            <a:br>
              <a:rPr lang="en-US" sz="3599" dirty="0"/>
            </a:br>
            <a:r>
              <a:rPr lang="en-US" sz="3599" dirty="0"/>
              <a:t>can be done </a:t>
            </a:r>
            <a:r>
              <a:rPr lang="en-US" sz="3599" dirty="0">
                <a:latin typeface="+mn-lt"/>
              </a:rPr>
              <a:t>in C# with Xamarin</a:t>
            </a:r>
            <a:r>
              <a:rPr lang="en-US" sz="3599" dirty="0"/>
              <a:t>.</a:t>
            </a:r>
          </a:p>
        </p:txBody>
      </p:sp>
      <p:grpSp>
        <p:nvGrpSpPr>
          <p:cNvPr id="7" name="Group 6"/>
          <p:cNvGrpSpPr/>
          <p:nvPr/>
        </p:nvGrpSpPr>
        <p:grpSpPr>
          <a:xfrm>
            <a:off x="2327352" y="2095700"/>
            <a:ext cx="8172952" cy="4537977"/>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82060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751" y="3025185"/>
            <a:ext cx="10056972" cy="944156"/>
          </a:xfrm>
        </p:spPr>
        <p:txBody>
          <a:bodyPr/>
          <a:lstStyle/>
          <a:p>
            <a:r>
              <a:rPr lang="en-US" dirty="0"/>
              <a:t>Development Experience</a:t>
            </a:r>
          </a:p>
        </p:txBody>
      </p:sp>
    </p:spTree>
    <p:extLst>
      <p:ext uri="{BB962C8B-B14F-4D97-AF65-F5344CB8AC3E}">
        <p14:creationId xmlns:p14="http://schemas.microsoft.com/office/powerpoint/2010/main" val="134881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95AA9"/>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5481" y="2125662"/>
            <a:ext cx="11885514" cy="2182284"/>
          </a:xfrm>
        </p:spPr>
        <p:txBody>
          <a:bodyPr/>
          <a:lstStyle/>
          <a:p>
            <a:pPr algn="ctr"/>
            <a:r>
              <a:rPr lang="en-US" dirty="0"/>
              <a:t>Xamarin is included in </a:t>
            </a:r>
            <a:br>
              <a:rPr lang="en-US" dirty="0"/>
            </a:br>
            <a:r>
              <a:rPr lang="en-US" dirty="0"/>
              <a:t>Visual Studio</a:t>
            </a:r>
          </a:p>
        </p:txBody>
      </p:sp>
      <p:sp>
        <p:nvSpPr>
          <p:cNvPr id="4" name="TextBox 3"/>
          <p:cNvSpPr txBox="1"/>
          <p:nvPr/>
        </p:nvSpPr>
        <p:spPr>
          <a:xfrm>
            <a:off x="882" y="5966541"/>
            <a:ext cx="12160113" cy="669400"/>
          </a:xfrm>
          <a:prstGeom prst="rect">
            <a:avLst/>
          </a:prstGeom>
          <a:noFill/>
        </p:spPr>
        <p:txBody>
          <a:bodyPr wrap="square" lIns="93260" tIns="74608" rIns="93260" bIns="74608" rtlCol="0">
            <a:spAutoFit/>
          </a:bodyPr>
          <a:lstStyle/>
          <a:p>
            <a:pPr algn="ctr">
              <a:lnSpc>
                <a:spcPct val="90000"/>
              </a:lnSpc>
              <a:spcAft>
                <a:spcPts val="306"/>
              </a:spcAft>
            </a:pPr>
            <a:r>
              <a:rPr lang="en-US" sz="3672" dirty="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138217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008" y="-64490"/>
            <a:ext cx="10726460" cy="1351952"/>
          </a:xfrm>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2" y="1217047"/>
            <a:ext cx="12434711" cy="6339682"/>
          </a:xfrm>
          <a:prstGeom prst="rect">
            <a:avLst/>
          </a:prstGeom>
        </p:spPr>
      </p:pic>
    </p:spTree>
    <p:extLst>
      <p:ext uri="{BB962C8B-B14F-4D97-AF65-F5344CB8AC3E}">
        <p14:creationId xmlns:p14="http://schemas.microsoft.com/office/powerpoint/2010/main" val="95779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2" y="6346412"/>
            <a:ext cx="12434711" cy="742187"/>
          </a:xfrm>
        </p:spPr>
        <p:txBody>
          <a:bodyPr/>
          <a:lstStyle/>
          <a:p>
            <a:pPr algn="ctr"/>
            <a:r>
              <a:rPr lang="en-US" dirty="0"/>
              <a:t>Xamarin.com/Download</a:t>
            </a:r>
          </a:p>
        </p:txBody>
      </p:sp>
      <p:sp>
        <p:nvSpPr>
          <p:cNvPr id="2" name="Title 1"/>
          <p:cNvSpPr>
            <a:spLocks noGrp="1"/>
          </p:cNvSpPr>
          <p:nvPr>
            <p:ph type="title"/>
          </p:nvPr>
        </p:nvSpPr>
        <p:spPr/>
        <p:txBody>
          <a:bodyPr/>
          <a:lstStyle/>
          <a:p>
            <a:r>
              <a:rPr lang="en-US" dirty="0"/>
              <a:t>Visual Studio Integration</a:t>
            </a:r>
          </a:p>
        </p:txBody>
      </p:sp>
      <p:sp>
        <p:nvSpPr>
          <p:cNvPr id="6" name="Frame 5"/>
          <p:cNvSpPr/>
          <p:nvPr/>
        </p:nvSpPr>
        <p:spPr>
          <a:xfrm>
            <a:off x="2538295" y="3746583"/>
            <a:ext cx="3018053" cy="444238"/>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119">
              <a:solidFill>
                <a:schemeClr val="tx1"/>
              </a:solidFill>
            </a:endParaRPr>
          </a:p>
        </p:txBody>
      </p:sp>
      <p:sp>
        <p:nvSpPr>
          <p:cNvPr id="8" name="Frame 7"/>
          <p:cNvSpPr/>
          <p:nvPr/>
        </p:nvSpPr>
        <p:spPr>
          <a:xfrm>
            <a:off x="6539083" y="2725002"/>
            <a:ext cx="2938874" cy="482346"/>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119">
              <a:solidFill>
                <a:schemeClr val="tx1"/>
              </a:solidFill>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59628" y="1212855"/>
            <a:ext cx="8927334" cy="5021626"/>
          </a:xfrm>
          <a:prstGeom prst="rect">
            <a:avLst/>
          </a:prstGeom>
        </p:spPr>
      </p:pic>
    </p:spTree>
    <p:extLst>
      <p:ext uri="{BB962C8B-B14F-4D97-AF65-F5344CB8AC3E}">
        <p14:creationId xmlns:p14="http://schemas.microsoft.com/office/powerpoint/2010/main" val="23728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for Visual Studio</a:t>
            </a:r>
          </a:p>
        </p:txBody>
      </p:sp>
      <p:pic>
        <p:nvPicPr>
          <p:cNvPr id="4" name="Picture 3" descr="xamarin designer for ios visual studi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68745" y="1212849"/>
            <a:ext cx="10714176" cy="5535658"/>
          </a:xfrm>
          <a:prstGeom prst="rect">
            <a:avLst/>
          </a:prstGeom>
        </p:spPr>
      </p:pic>
    </p:spTree>
    <p:extLst>
      <p:ext uri="{BB962C8B-B14F-4D97-AF65-F5344CB8AC3E}">
        <p14:creationId xmlns:p14="http://schemas.microsoft.com/office/powerpoint/2010/main" val="11589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iOS Simulator Remoting</a:t>
            </a:r>
          </a:p>
        </p:txBody>
      </p:sp>
      <p:sp>
        <p:nvSpPr>
          <p:cNvPr id="3" name="TextBox 2"/>
          <p:cNvSpPr txBox="1"/>
          <p:nvPr/>
        </p:nvSpPr>
        <p:spPr>
          <a:xfrm>
            <a:off x="622619" y="1668462"/>
            <a:ext cx="5595620" cy="3936351"/>
          </a:xfrm>
          <a:prstGeom prst="rect">
            <a:avLst/>
          </a:prstGeom>
          <a:noFill/>
        </p:spPr>
        <p:txBody>
          <a:bodyPr wrap="square" rtlCol="0">
            <a:spAutoFit/>
          </a:bodyPr>
          <a:lstStyle/>
          <a:p>
            <a:pPr marL="349724" indent="-349724">
              <a:buFont typeface="Arial" charset="0"/>
              <a:buChar char="•"/>
            </a:pPr>
            <a:r>
              <a:rPr lang="en-US" sz="4080" dirty="0">
                <a:solidFill>
                  <a:srgbClr val="404040"/>
                </a:solidFill>
                <a:latin typeface="+mj-lt"/>
                <a:ea typeface="Segoe UI" charset="0"/>
                <a:cs typeface="Segoe UI" charset="0"/>
              </a:rPr>
              <a:t>Multi-Touch Enabled</a:t>
            </a:r>
          </a:p>
          <a:p>
            <a:pPr marL="349724" indent="-349724">
              <a:buFont typeface="Arial" charset="0"/>
              <a:buChar char="•"/>
            </a:pPr>
            <a:r>
              <a:rPr lang="en-US" sz="4080" dirty="0">
                <a:solidFill>
                  <a:srgbClr val="404040"/>
                </a:solidFill>
                <a:latin typeface="+mj-lt"/>
                <a:ea typeface="Segoe UI" charset="0"/>
                <a:cs typeface="Segoe UI" charset="0"/>
              </a:rPr>
              <a:t>Pressure Sensitive</a:t>
            </a:r>
          </a:p>
          <a:p>
            <a:pPr marL="349724" indent="-349724">
              <a:buFont typeface="Arial" charset="0"/>
              <a:buChar char="•"/>
            </a:pPr>
            <a:r>
              <a:rPr lang="en-US" sz="4080" dirty="0">
                <a:solidFill>
                  <a:srgbClr val="404040"/>
                </a:solidFill>
                <a:latin typeface="+mj-lt"/>
                <a:ea typeface="Segoe UI" charset="0"/>
                <a:cs typeface="Segoe UI" charset="0"/>
              </a:rPr>
              <a:t>Super Fast</a:t>
            </a:r>
          </a:p>
          <a:p>
            <a:pPr marL="349724" indent="-349724">
              <a:buFont typeface="Arial" charset="0"/>
              <a:buChar char="•"/>
            </a:pPr>
            <a:r>
              <a:rPr lang="en-US" sz="4080" dirty="0">
                <a:solidFill>
                  <a:srgbClr val="404040"/>
                </a:solidFill>
                <a:latin typeface="+mj-lt"/>
                <a:ea typeface="Segoe UI" charset="0"/>
                <a:cs typeface="Segoe UI" charset="0"/>
              </a:rPr>
              <a:t>Rotate, screenshots, location changes</a:t>
            </a:r>
          </a:p>
          <a:p>
            <a:pPr marL="349724" indent="-349724">
              <a:buFont typeface="Arial" charset="0"/>
              <a:buChar char="•"/>
            </a:pPr>
            <a:r>
              <a:rPr lang="en-US" sz="4080" dirty="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3"/>
          <a:stretch>
            <a:fillRect/>
          </a:stretch>
        </p:blipFill>
        <p:spPr>
          <a:xfrm>
            <a:off x="3136760" y="1100834"/>
            <a:ext cx="12434711" cy="6273312"/>
          </a:xfrm>
          <a:prstGeom prst="rect">
            <a:avLst/>
          </a:prstGeom>
        </p:spPr>
      </p:pic>
      <p:sp>
        <p:nvSpPr>
          <p:cNvPr id="6" name="Text Placeholder 3"/>
          <p:cNvSpPr txBox="1">
            <a:spLocks/>
          </p:cNvSpPr>
          <p:nvPr/>
        </p:nvSpPr>
        <p:spPr>
          <a:xfrm>
            <a:off x="275484" y="6383735"/>
            <a:ext cx="11885514" cy="313928"/>
          </a:xfrm>
          <a:prstGeom prst="rect">
            <a:avLst/>
          </a:prstGeom>
        </p:spPr>
        <p:txBody>
          <a:bodyPr/>
          <a:lstStyle>
            <a:lvl1pPr marL="672324" marR="0" indent="-672324" algn="l" defTabSz="1828827" rtl="0" eaLnBrk="1" fontAlgn="auto" latinLnBrk="0" hangingPunct="1">
              <a:lnSpc>
                <a:spcPct val="90000"/>
              </a:lnSpc>
              <a:spcBef>
                <a:spcPct val="20000"/>
              </a:spcBef>
              <a:spcAft>
                <a:spcPts val="0"/>
              </a:spcAft>
              <a:buClrTx/>
              <a:buSzPct val="90000"/>
              <a:buFont typeface="Arial" pitchFamily="34" charset="0"/>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a:lstStyle>
          <a:p>
            <a:pPr marL="0" indent="0">
              <a:buNone/>
            </a:pPr>
            <a:r>
              <a:rPr lang="en-US" sz="1632" dirty="0"/>
              <a:t>*Requires Visual Studio Enterprise</a:t>
            </a:r>
          </a:p>
        </p:txBody>
      </p:sp>
    </p:spTree>
    <p:extLst>
      <p:ext uri="{BB962C8B-B14F-4D97-AF65-F5344CB8AC3E}">
        <p14:creationId xmlns:p14="http://schemas.microsoft.com/office/powerpoint/2010/main" val="21449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rgbClr val="F6F6F6"/>
        </a:solidFill>
        <a:effectLst/>
      </p:bgPr>
    </p:bg>
    <p:spTree>
      <p:nvGrpSpPr>
        <p:cNvPr id="1" name=""/>
        <p:cNvGrpSpPr/>
        <p:nvPr/>
      </p:nvGrpSpPr>
      <p:grpSpPr>
        <a:xfrm>
          <a:off x="0" y="0"/>
          <a:ext cx="0" cy="0"/>
          <a:chOff x="0" y="0"/>
          <a:chExt cx="0" cy="0"/>
        </a:xfrm>
      </p:grpSpPr>
      <p:grpSp>
        <p:nvGrpSpPr>
          <p:cNvPr id="8" name="Group 7"/>
          <p:cNvGrpSpPr/>
          <p:nvPr/>
        </p:nvGrpSpPr>
        <p:grpSpPr>
          <a:xfrm>
            <a:off x="3932237" y="1363662"/>
            <a:ext cx="10192104" cy="5836768"/>
            <a:chOff x="4659313" y="1410393"/>
            <a:chExt cx="7532687" cy="4313785"/>
          </a:xfrm>
        </p:grpSpPr>
        <p:grpSp>
          <p:nvGrpSpPr>
            <p:cNvPr id="20" name="Group 19"/>
            <p:cNvGrpSpPr/>
            <p:nvPr/>
          </p:nvGrpSpPr>
          <p:grpSpPr>
            <a:xfrm>
              <a:off x="4659313" y="1410393"/>
              <a:ext cx="7532687" cy="4313785"/>
              <a:chOff x="3148968" y="1268868"/>
              <a:chExt cx="8934715" cy="5116692"/>
            </a:xfrm>
          </p:grpSpPr>
          <p:pic>
            <p:nvPicPr>
              <p:cNvPr id="9"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66698" y="1690892"/>
              <a:ext cx="5447976" cy="3404985"/>
            </a:xfrm>
            <a:prstGeom prst="rect">
              <a:avLst/>
            </a:prstGeom>
          </p:spPr>
        </p:pic>
      </p:grpSp>
      <p:sp>
        <p:nvSpPr>
          <p:cNvPr id="5" name="Title 1"/>
          <p:cNvSpPr txBox="1">
            <a:spLocks/>
          </p:cNvSpPr>
          <p:nvPr/>
        </p:nvSpPr>
        <p:spPr>
          <a:xfrm>
            <a:off x="365556" y="231469"/>
            <a:ext cx="8001000" cy="881305"/>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614" rtl="0" eaLnBrk="1" fontAlgn="auto" latinLnBrk="0" hangingPunct="1">
              <a:lnSpc>
                <a:spcPct val="90000"/>
              </a:lnSpc>
              <a:spcBef>
                <a:spcPts val="0"/>
              </a:spcBef>
              <a:spcAft>
                <a:spcPts val="0"/>
              </a:spcAft>
              <a:buClrTx/>
              <a:buSzTx/>
              <a:buFontTx/>
              <a:buNone/>
              <a:tabLst/>
              <a:defRPr/>
            </a:pPr>
            <a:r>
              <a:rPr kumimoji="0" lang="en-US" sz="6000" b="0" i="0" u="none" strike="noStrike" kern="1200" cap="none" spc="-102" normalizeH="0" baseline="0" noProof="0" dirty="0">
                <a:ln w="3175">
                  <a:noFill/>
                </a:ln>
                <a:solidFill>
                  <a:schemeClr val="tx1"/>
                </a:solidFill>
                <a:effectLst/>
                <a:uLnTx/>
                <a:uFillTx/>
                <a:latin typeface="+mj-lt"/>
                <a:ea typeface="+mn-ea"/>
                <a:cs typeface="Segoe UI Semilight" panose="020B0402040204020203" pitchFamily="34" charset="0"/>
              </a:rPr>
              <a:t>Visual Studio for Mac</a:t>
            </a:r>
          </a:p>
        </p:txBody>
      </p:sp>
      <p:sp>
        <p:nvSpPr>
          <p:cNvPr id="7" name="Rectangle 6"/>
          <p:cNvSpPr/>
          <p:nvPr/>
        </p:nvSpPr>
        <p:spPr>
          <a:xfrm>
            <a:off x="365556" y="1948940"/>
            <a:ext cx="4598920" cy="5278753"/>
          </a:xfrm>
          <a:prstGeom prst="rect">
            <a:avLst/>
          </a:prstGeom>
        </p:spPr>
        <p:txBody>
          <a:bodyPr wrap="square" lIns="149196">
            <a:spAutoFit/>
          </a:bodyPr>
          <a:lstStyle/>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rgbClr val="282D32"/>
                </a:solidFill>
                <a:effectLst/>
                <a:uLnTx/>
                <a:uFillTx/>
                <a:latin typeface="+mj-lt"/>
                <a:cs typeface="Segoe UI Semibold" panose="020B0702040204020203" pitchFamily="34" charset="0"/>
                <a:sym typeface="Wingdings" panose="05000000000000000000" pitchFamily="2" charset="2"/>
              </a:rPr>
              <a:t>iOS, Android, &amp; </a:t>
            </a:r>
            <a:r>
              <a:rPr kumimoji="0" lang="en-US" sz="2856" b="0" i="0" u="none" strike="noStrike" kern="0" cap="none" spc="-103" normalizeH="0" baseline="0" noProof="0" dirty="0" err="1">
                <a:ln w="3175">
                  <a:noFill/>
                </a:ln>
                <a:solidFill>
                  <a:srgbClr val="282D32"/>
                </a:solidFill>
                <a:effectLst/>
                <a:uLnTx/>
                <a:uFillTx/>
                <a:latin typeface="+mj-lt"/>
                <a:cs typeface="Segoe UI Semibold" panose="020B0702040204020203" pitchFamily="34" charset="0"/>
                <a:sym typeface="Wingdings" panose="05000000000000000000" pitchFamily="2" charset="2"/>
              </a:rPr>
              <a:t>macOS</a:t>
            </a:r>
            <a:endParaRPr kumimoji="0" lang="en-US" sz="2856" b="0" i="0" u="none" strike="noStrike" kern="0" cap="none" spc="-103" normalizeH="0" baseline="0" noProof="0" dirty="0">
              <a:ln w="3175">
                <a:noFill/>
              </a:ln>
              <a:solidFill>
                <a:srgbClr val="282D32"/>
              </a:solidFill>
              <a:effectLst/>
              <a:uLnTx/>
              <a:uFillTx/>
              <a:latin typeface="+mj-lt"/>
              <a:cs typeface="Segoe UI Semibold" panose="020B0702040204020203" pitchFamily="34" charset="0"/>
              <a:sym typeface="Wingdings" panose="05000000000000000000" pitchFamily="2" charset="2"/>
            </a:endParaRP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rgbClr val="282D32"/>
                </a:solidFill>
                <a:effectLst/>
                <a:uLnTx/>
                <a:uFillTx/>
                <a:latin typeface="+mj-lt"/>
                <a:cs typeface="Segoe UI Semibold" panose="020B0702040204020203" pitchFamily="34" charset="0"/>
                <a:sym typeface="Wingdings" panose="05000000000000000000" pitchFamily="2" charset="2"/>
              </a:rPr>
              <a:t>.NET development</a:t>
            </a: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rgbClr val="282D32"/>
                </a:solidFill>
                <a:effectLst/>
                <a:uLnTx/>
                <a:uFillTx/>
                <a:latin typeface="+mj-lt"/>
                <a:cs typeface="Segoe UI Semibold" panose="020B0702040204020203" pitchFamily="34" charset="0"/>
                <a:sym typeface="Wingdings" panose="05000000000000000000" pitchFamily="2" charset="2"/>
              </a:rPr>
              <a:t>.NET Core &amp; ASP.NET Core</a:t>
            </a: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rgbClr val="282D32"/>
                </a:solidFill>
                <a:effectLst/>
                <a:uLnTx/>
                <a:uFillTx/>
                <a:latin typeface="+mj-lt"/>
                <a:cs typeface="Segoe UI Semibold" panose="020B0702040204020203" pitchFamily="34" charset="0"/>
                <a:sym typeface="Wingdings" panose="05000000000000000000" pitchFamily="2" charset="2"/>
              </a:rPr>
              <a:t>Tools for Azure</a:t>
            </a: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rgbClr val="282D32"/>
                </a:solidFill>
                <a:effectLst/>
                <a:uLnTx/>
                <a:uFillTx/>
                <a:latin typeface="+mj-lt"/>
                <a:cs typeface="Segoe UI Semibold" panose="020B0702040204020203" pitchFamily="34" charset="0"/>
                <a:sym typeface="Wingdings" panose="05000000000000000000" pitchFamily="2" charset="2"/>
              </a:rPr>
              <a:t>Unity Game Development</a:t>
            </a: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rgbClr val="282D32"/>
                </a:solidFill>
                <a:effectLst/>
                <a:uLnTx/>
                <a:uFillTx/>
                <a:latin typeface="+mj-lt"/>
                <a:cs typeface="Segoe UI Semibold" panose="020B0702040204020203" pitchFamily="34" charset="0"/>
                <a:sym typeface="Wingdings" panose="05000000000000000000" pitchFamily="2" charset="2"/>
              </a:rPr>
              <a:t>Azure Functions</a:t>
            </a: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err="1">
                <a:ln w="3175">
                  <a:noFill/>
                </a:ln>
                <a:solidFill>
                  <a:srgbClr val="282D32"/>
                </a:solidFill>
                <a:effectLst/>
                <a:uLnTx/>
                <a:uFillTx/>
                <a:latin typeface="+mj-lt"/>
                <a:cs typeface="Segoe UI Semibold" panose="020B0702040204020203" pitchFamily="34" charset="0"/>
                <a:sym typeface="Wingdings" panose="05000000000000000000" pitchFamily="2" charset="2"/>
              </a:rPr>
              <a:t>IoT</a:t>
            </a:r>
            <a:endParaRPr kumimoji="0" lang="en-US" sz="2856" b="0" i="0" u="none" strike="noStrike" kern="0" cap="none" spc="-103" normalizeH="0" baseline="0" noProof="0" dirty="0">
              <a:ln w="3175">
                <a:noFill/>
              </a:ln>
              <a:solidFill>
                <a:srgbClr val="282D32"/>
              </a:solidFill>
              <a:effectLst/>
              <a:uLnTx/>
              <a:uFillTx/>
              <a:latin typeface="+mj-lt"/>
              <a:cs typeface="Segoe UI Semibold" panose="020B0702040204020203" pitchFamily="34" charset="0"/>
              <a:sym typeface="Wingdings" panose="05000000000000000000" pitchFamily="2" charset="2"/>
            </a:endParaRP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rgbClr val="282D32"/>
                </a:solidFill>
                <a:effectLst/>
                <a:uLnTx/>
                <a:uFillTx/>
                <a:latin typeface="+mj-lt"/>
                <a:cs typeface="Segoe UI Semibold" panose="020B0702040204020203" pitchFamily="34" charset="0"/>
                <a:sym typeface="Wingdings" panose="05000000000000000000" pitchFamily="2" charset="2"/>
              </a:rPr>
              <a:t>Docker</a:t>
            </a:r>
          </a:p>
          <a:p>
            <a:pPr marL="0" marR="0" lvl="0" indent="0" defTabSz="950933" eaLnBrk="1" fontAlgn="auto" latinLnBrk="0" hangingPunct="1">
              <a:lnSpc>
                <a:spcPct val="100000"/>
              </a:lnSpc>
              <a:spcBef>
                <a:spcPct val="0"/>
              </a:spcBef>
              <a:spcAft>
                <a:spcPts val="1224"/>
              </a:spcAft>
              <a:buClrTx/>
              <a:buSzTx/>
              <a:buFontTx/>
              <a:buNone/>
              <a:tabLst/>
              <a:defRPr/>
            </a:pPr>
            <a:endParaRPr kumimoji="0" lang="en-US" sz="2856" b="0" i="0" u="none" strike="noStrike" kern="0" cap="none" spc="-103" normalizeH="0" baseline="0" noProof="0" dirty="0">
              <a:ln w="3175">
                <a:noFill/>
              </a:ln>
              <a:solidFill>
                <a:srgbClr val="282D32"/>
              </a:solidFill>
              <a:effectLst/>
              <a:uLnTx/>
              <a:uFillTx/>
              <a:latin typeface="+mj-lt"/>
              <a:cs typeface="Segoe UI Semibold" panose="020B0702040204020203" pitchFamily="34" charset="0"/>
              <a:sym typeface="Wingdings" panose="05000000000000000000" pitchFamily="2" charset="2"/>
            </a:endParaRPr>
          </a:p>
        </p:txBody>
      </p:sp>
    </p:spTree>
    <p:extLst>
      <p:ext uri="{BB962C8B-B14F-4D97-AF65-F5344CB8AC3E}">
        <p14:creationId xmlns:p14="http://schemas.microsoft.com/office/powerpoint/2010/main" val="1195001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5AA9"/>
        </a:solidFill>
        <a:effectLst/>
      </p:bgPr>
    </p:bg>
    <p:spTree>
      <p:nvGrpSpPr>
        <p:cNvPr id="1" name="Shape 224"/>
        <p:cNvGrpSpPr/>
        <p:nvPr/>
      </p:nvGrpSpPr>
      <p:grpSpPr>
        <a:xfrm>
          <a:off x="0" y="0"/>
          <a:ext cx="0" cy="0"/>
          <a:chOff x="0" y="0"/>
          <a:chExt cx="0" cy="0"/>
        </a:xfrm>
      </p:grpSpPr>
      <p:pic>
        <p:nvPicPr>
          <p:cNvPr id="225" name="Shape 225"/>
          <p:cNvPicPr preferRelativeResize="0"/>
          <p:nvPr/>
        </p:nvPicPr>
        <p:blipFill>
          <a:blip r:embed="rId3">
            <a:alphaModFix/>
          </a:blip>
          <a:stretch>
            <a:fillRect/>
          </a:stretch>
        </p:blipFill>
        <p:spPr>
          <a:xfrm>
            <a:off x="610617" y="3217978"/>
            <a:ext cx="5968907" cy="1572766"/>
          </a:xfrm>
          <a:prstGeom prst="rect">
            <a:avLst/>
          </a:prstGeom>
          <a:noFill/>
          <a:ln>
            <a:noFill/>
          </a:ln>
        </p:spPr>
      </p:pic>
      <p:sp>
        <p:nvSpPr>
          <p:cNvPr id="226" name="Shape 226"/>
          <p:cNvSpPr txBox="1"/>
          <p:nvPr/>
        </p:nvSpPr>
        <p:spPr>
          <a:xfrm>
            <a:off x="504988" y="4944897"/>
            <a:ext cx="10006516" cy="767786"/>
          </a:xfrm>
          <a:prstGeom prst="rect">
            <a:avLst/>
          </a:prstGeom>
          <a:noFill/>
          <a:ln>
            <a:noFill/>
          </a:ln>
        </p:spPr>
        <p:txBody>
          <a:bodyPr spcFirstLastPara="1" wrap="square" lIns="124327" tIns="124327" rIns="124327" bIns="124327" anchor="ctr" anchorCtr="0">
            <a:noAutofit/>
          </a:bodyPr>
          <a:lstStyle/>
          <a:p>
            <a:r>
              <a:rPr lang="nl" sz="4896">
                <a:solidFill>
                  <a:srgbClr val="FFFFFF"/>
                </a:solidFill>
                <a:latin typeface="Montserrat"/>
                <a:ea typeface="Montserrat"/>
                <a:cs typeface="Montserrat"/>
                <a:sym typeface="Montserrat"/>
              </a:rPr>
              <a:t>Progress is teamwork</a:t>
            </a:r>
            <a:endParaRPr sz="4896">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3795140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23D4F7-0676-224A-AA7B-B15A36B118BA}"/>
              </a:ext>
            </a:extLst>
          </p:cNvPr>
          <p:cNvSpPr>
            <a:spLocks noGrp="1"/>
          </p:cNvSpPr>
          <p:nvPr>
            <p:ph type="body" sz="quarter" idx="10"/>
          </p:nvPr>
        </p:nvSpPr>
        <p:spPr>
          <a:xfrm>
            <a:off x="1011202" y="2054099"/>
            <a:ext cx="9111000" cy="4946075"/>
          </a:xfrm>
        </p:spPr>
        <p:txBody>
          <a:bodyPr/>
          <a:lstStyle/>
          <a:p>
            <a:pPr marL="0" indent="0">
              <a:buNone/>
            </a:pPr>
            <a:r>
              <a:rPr lang="en-US" dirty="0"/>
              <a:t>Xamarin</a:t>
            </a:r>
          </a:p>
          <a:p>
            <a:r>
              <a:rPr lang="en-US" dirty="0" err="1"/>
              <a:t>Github</a:t>
            </a:r>
            <a:r>
              <a:rPr lang="en-US" dirty="0"/>
              <a:t> Xamarin:  </a:t>
            </a:r>
            <a:r>
              <a:rPr lang="en-US" dirty="0">
                <a:hlinkClick r:id="rId2"/>
              </a:rPr>
              <a:t>https://open.xamarin.com</a:t>
            </a:r>
            <a:endParaRPr lang="en-US" dirty="0"/>
          </a:p>
          <a:p>
            <a:r>
              <a:rPr lang="en-US" dirty="0"/>
              <a:t>Slack: </a:t>
            </a:r>
            <a:r>
              <a:rPr lang="en-US" dirty="0">
                <a:hlinkClick r:id="rId3"/>
              </a:rPr>
              <a:t>https://</a:t>
            </a:r>
            <a:r>
              <a:rPr lang="en-US" dirty="0" err="1">
                <a:hlinkClick r:id="rId3"/>
              </a:rPr>
              <a:t>xamarinchat.herokuapp.com</a:t>
            </a:r>
            <a:r>
              <a:rPr lang="en-US" dirty="0">
                <a:hlinkClick r:id="rId3"/>
              </a:rPr>
              <a:t>/</a:t>
            </a:r>
            <a:endParaRPr lang="en-US" dirty="0"/>
          </a:p>
          <a:p>
            <a:pPr marL="0" indent="0">
              <a:buNone/>
            </a:pPr>
            <a:endParaRPr lang="en-US" dirty="0"/>
          </a:p>
          <a:p>
            <a:pPr marL="0" indent="0">
              <a:buNone/>
            </a:pPr>
            <a:r>
              <a:rPr lang="en-US" dirty="0" err="1"/>
              <a:t>Xablu</a:t>
            </a:r>
            <a:r>
              <a:rPr lang="en-US" dirty="0"/>
              <a:t>:</a:t>
            </a:r>
          </a:p>
          <a:p>
            <a:r>
              <a:rPr lang="en-US" dirty="0" err="1"/>
              <a:t>Github</a:t>
            </a:r>
            <a:r>
              <a:rPr lang="en-US" dirty="0"/>
              <a:t>: </a:t>
            </a:r>
            <a:r>
              <a:rPr lang="en-US" dirty="0">
                <a:hlinkClick r:id="rId4"/>
              </a:rPr>
              <a:t>https://</a:t>
            </a:r>
            <a:r>
              <a:rPr lang="en-US" dirty="0" err="1">
                <a:hlinkClick r:id="rId4"/>
              </a:rPr>
              <a:t>github.com</a:t>
            </a:r>
            <a:r>
              <a:rPr lang="en-US" dirty="0">
                <a:hlinkClick r:id="rId4"/>
              </a:rPr>
              <a:t>/</a:t>
            </a:r>
            <a:r>
              <a:rPr lang="en-US" dirty="0" err="1">
                <a:hlinkClick r:id="rId4"/>
              </a:rPr>
              <a:t>Xablu</a:t>
            </a:r>
            <a:endParaRPr lang="en-US" dirty="0"/>
          </a:p>
          <a:p>
            <a:r>
              <a:rPr lang="en-US" dirty="0"/>
              <a:t>Training, Internship, graduation or a coffee </a:t>
            </a:r>
            <a:br>
              <a:rPr lang="en-US" dirty="0"/>
            </a:br>
            <a:r>
              <a:rPr lang="en-US" dirty="0">
                <a:hlinkClick r:id="rId5"/>
              </a:rPr>
              <a:t>m.jonker@xablu.com</a:t>
            </a:r>
            <a:endParaRPr lang="en-US" dirty="0"/>
          </a:p>
        </p:txBody>
      </p:sp>
      <p:sp>
        <p:nvSpPr>
          <p:cNvPr id="6" name="Title 8">
            <a:extLst>
              <a:ext uri="{FF2B5EF4-FFF2-40B4-BE49-F238E27FC236}">
                <a16:creationId xmlns:a16="http://schemas.microsoft.com/office/drawing/2014/main" id="{E527B9BC-FD3A-A143-9D38-22B7605130DE}"/>
              </a:ext>
            </a:extLst>
          </p:cNvPr>
          <p:cNvSpPr txBox="1">
            <a:spLocks/>
          </p:cNvSpPr>
          <p:nvPr/>
        </p:nvSpPr>
        <p:spPr>
          <a:xfrm>
            <a:off x="1011202" y="527827"/>
            <a:ext cx="10724938" cy="135195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dirty="0"/>
              <a:t>Questions</a:t>
            </a:r>
          </a:p>
        </p:txBody>
      </p:sp>
      <p:pic>
        <p:nvPicPr>
          <p:cNvPr id="7" name="Picture 6">
            <a:extLst>
              <a:ext uri="{FF2B5EF4-FFF2-40B4-BE49-F238E27FC236}">
                <a16:creationId xmlns:a16="http://schemas.microsoft.com/office/drawing/2014/main" id="{9F24B54F-0A59-B742-8F89-554197234B0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53561" y="175620"/>
            <a:ext cx="3917188" cy="2204335"/>
          </a:xfrm>
          <a:prstGeom prst="rect">
            <a:avLst/>
          </a:prstGeom>
        </p:spPr>
      </p:pic>
    </p:spTree>
    <p:extLst>
      <p:ext uri="{BB962C8B-B14F-4D97-AF65-F5344CB8AC3E}">
        <p14:creationId xmlns:p14="http://schemas.microsoft.com/office/powerpoint/2010/main" val="10785739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Box 2"/>
          <p:cNvSpPr txBox="1"/>
          <p:nvPr/>
        </p:nvSpPr>
        <p:spPr>
          <a:xfrm>
            <a:off x="622619" y="1668462"/>
            <a:ext cx="11082018" cy="3231654"/>
          </a:xfrm>
          <a:prstGeom prst="rect">
            <a:avLst/>
          </a:prstGeom>
          <a:noFill/>
        </p:spPr>
        <p:txBody>
          <a:bodyPr wrap="square" rtlCol="0">
            <a:spAutoFit/>
          </a:bodyPr>
          <a:lstStyle/>
          <a:p>
            <a:pPr marL="349724" indent="-349724">
              <a:buFont typeface="Arial" charset="0"/>
              <a:buChar char="•"/>
            </a:pPr>
            <a:r>
              <a:rPr lang="en-US" sz="4080" dirty="0">
                <a:solidFill>
                  <a:srgbClr val="404040"/>
                </a:solidFill>
                <a:latin typeface="+mj-lt"/>
                <a:ea typeface="Segoe UI" charset="0"/>
                <a:cs typeface="Segoe UI" charset="0"/>
              </a:rPr>
              <a:t>Architecting Mobile Apps</a:t>
            </a:r>
          </a:p>
          <a:p>
            <a:pPr marL="349724" indent="-349724">
              <a:buFont typeface="Arial" charset="0"/>
              <a:buChar char="•"/>
            </a:pPr>
            <a:r>
              <a:rPr lang="en-US" sz="4080" dirty="0">
                <a:solidFill>
                  <a:srgbClr val="404040"/>
                </a:solidFill>
                <a:latin typeface="+mj-lt"/>
                <a:ea typeface="Segoe UI" charset="0"/>
                <a:cs typeface="Segoe UI" charset="0"/>
              </a:rPr>
              <a:t>Building User Interface</a:t>
            </a:r>
          </a:p>
          <a:p>
            <a:pPr marL="349724" indent="-349724">
              <a:buFont typeface="Arial" charset="0"/>
              <a:buChar char="•"/>
            </a:pPr>
            <a:r>
              <a:rPr lang="en-US" sz="4080" dirty="0">
                <a:solidFill>
                  <a:srgbClr val="404040"/>
                </a:solidFill>
                <a:latin typeface="+mj-lt"/>
                <a:ea typeface="Segoe UI" charset="0"/>
                <a:cs typeface="Segoe UI" charset="0"/>
              </a:rPr>
              <a:t>Let’s Build an App (live demo)</a:t>
            </a:r>
          </a:p>
          <a:p>
            <a:pPr marL="349724" indent="-349724">
              <a:buFont typeface="Arial" charset="0"/>
              <a:buChar char="•"/>
            </a:pPr>
            <a:r>
              <a:rPr lang="en-US" sz="4080" dirty="0">
                <a:solidFill>
                  <a:srgbClr val="404040"/>
                </a:solidFill>
                <a:latin typeface="+mj-lt"/>
                <a:ea typeface="Segoe UI" charset="0"/>
                <a:cs typeface="Segoe UI" charset="0"/>
              </a:rPr>
              <a:t>Why choose for Xamarin</a:t>
            </a:r>
          </a:p>
          <a:p>
            <a:pPr marL="349724" indent="-349724">
              <a:buFont typeface="Arial" charset="0"/>
              <a:buChar char="•"/>
            </a:pPr>
            <a:r>
              <a:rPr lang="en-US" sz="4080" dirty="0">
                <a:solidFill>
                  <a:srgbClr val="404040"/>
                </a:solidFill>
                <a:latin typeface="+mj-lt"/>
                <a:ea typeface="Segoe UI" charset="0"/>
                <a:cs typeface="Segoe UI" charset="0"/>
              </a:rPr>
              <a:t>Development Experience</a:t>
            </a:r>
          </a:p>
        </p:txBody>
      </p:sp>
      <p:sp>
        <p:nvSpPr>
          <p:cNvPr id="6" name="Text Placeholder 3"/>
          <p:cNvSpPr txBox="1">
            <a:spLocks/>
          </p:cNvSpPr>
          <p:nvPr/>
        </p:nvSpPr>
        <p:spPr>
          <a:xfrm>
            <a:off x="275484" y="6383735"/>
            <a:ext cx="11885514" cy="313928"/>
          </a:xfrm>
          <a:prstGeom prst="rect">
            <a:avLst/>
          </a:prstGeom>
        </p:spPr>
        <p:txBody>
          <a:bodyPr/>
          <a:lstStyle>
            <a:lvl1pPr marL="672324" marR="0" indent="-672324" algn="l" defTabSz="1828827" rtl="0" eaLnBrk="1" fontAlgn="auto" latinLnBrk="0" hangingPunct="1">
              <a:lnSpc>
                <a:spcPct val="90000"/>
              </a:lnSpc>
              <a:spcBef>
                <a:spcPct val="20000"/>
              </a:spcBef>
              <a:spcAft>
                <a:spcPts val="0"/>
              </a:spcAft>
              <a:buClrTx/>
              <a:buSzPct val="90000"/>
              <a:buFont typeface="Arial" pitchFamily="34" charset="0"/>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a:lstStyle>
          <a:p>
            <a:pPr marL="0" indent="0">
              <a:buNone/>
            </a:pPr>
            <a:r>
              <a:rPr lang="en-US" sz="1632" dirty="0"/>
              <a:t>*Requires Visual Studio Enterprise</a:t>
            </a:r>
          </a:p>
        </p:txBody>
      </p:sp>
    </p:spTree>
    <p:extLst>
      <p:ext uri="{BB962C8B-B14F-4D97-AF65-F5344CB8AC3E}">
        <p14:creationId xmlns:p14="http://schemas.microsoft.com/office/powerpoint/2010/main" val="120048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2" y="3078223"/>
            <a:ext cx="10056972" cy="83808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Architecting Mobile Apps</a:t>
            </a:r>
          </a:p>
        </p:txBody>
      </p:sp>
    </p:spTree>
    <p:extLst>
      <p:ext uri="{BB962C8B-B14F-4D97-AF65-F5344CB8AC3E}">
        <p14:creationId xmlns:p14="http://schemas.microsoft.com/office/powerpoint/2010/main" val="32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8" y="295730"/>
            <a:ext cx="11887878" cy="917444"/>
          </a:xfrm>
        </p:spPr>
        <p:txBody>
          <a:bodyPr/>
          <a:lstStyle/>
          <a:p>
            <a:pPr algn="ctr"/>
            <a:r>
              <a:rPr lang="en-US" dirty="0" err="1"/>
              <a:t>Xamarin’s</a:t>
            </a:r>
            <a:r>
              <a:rPr lang="en-US" dirty="0"/>
              <a:t> Unique Approach</a:t>
            </a:r>
          </a:p>
        </p:txBody>
      </p:sp>
      <p:sp>
        <p:nvSpPr>
          <p:cNvPr id="14" name="TextBox 13"/>
          <p:cNvSpPr txBox="1"/>
          <p:nvPr/>
        </p:nvSpPr>
        <p:spPr>
          <a:xfrm>
            <a:off x="427859" y="5753147"/>
            <a:ext cx="11580757" cy="67210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400" dirty="0">
                <a:solidFill>
                  <a:srgbClr val="70ACBB"/>
                </a:solidFill>
              </a:rPr>
              <a:t>Shared C# codebase  </a:t>
            </a:r>
            <a:r>
              <a:rPr lang="en-US" sz="2400" dirty="0">
                <a:solidFill>
                  <a:srgbClr val="6FBD23"/>
                </a:solidFill>
              </a:rPr>
              <a:t>•</a:t>
            </a:r>
            <a:r>
              <a:rPr lang="en-US" sz="2400" dirty="0">
                <a:solidFill>
                  <a:srgbClr val="16ACEE"/>
                </a:solidFill>
              </a:rPr>
              <a:t>  </a:t>
            </a:r>
            <a:r>
              <a:rPr lang="en-US" sz="2400" dirty="0">
                <a:solidFill>
                  <a:srgbClr val="70ACBB"/>
                </a:solidFill>
              </a:rPr>
              <a:t>100% native API access</a:t>
            </a:r>
            <a:r>
              <a:rPr lang="en-US" sz="2400" dirty="0">
                <a:solidFill>
                  <a:srgbClr val="16ACEE"/>
                </a:solidFill>
              </a:rPr>
              <a:t>  </a:t>
            </a:r>
            <a:r>
              <a:rPr lang="en-US" sz="2400" dirty="0">
                <a:solidFill>
                  <a:srgbClr val="6FBD23"/>
                </a:solidFill>
              </a:rPr>
              <a:t>•</a:t>
            </a:r>
            <a:r>
              <a:rPr lang="en-US" sz="2400" dirty="0">
                <a:solidFill>
                  <a:srgbClr val="16ACEE"/>
                </a:solidFill>
              </a:rPr>
              <a:t>  </a:t>
            </a:r>
            <a:r>
              <a:rPr lang="en-US" sz="2400" dirty="0">
                <a:solidFill>
                  <a:srgbClr val="70ACBB"/>
                </a:solidFill>
              </a:rPr>
              <a:t>High performance</a:t>
            </a:r>
          </a:p>
        </p:txBody>
      </p:sp>
      <p:sp>
        <p:nvSpPr>
          <p:cNvPr id="20" name="Left Brace 19"/>
          <p:cNvSpPr/>
          <p:nvPr/>
        </p:nvSpPr>
        <p:spPr>
          <a:xfrm rot="5400000">
            <a:off x="6106082" y="548258"/>
            <a:ext cx="239459" cy="1004260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grpSp>
        <p:nvGrpSpPr>
          <p:cNvPr id="3" name="Group 2"/>
          <p:cNvGrpSpPr/>
          <p:nvPr/>
        </p:nvGrpSpPr>
        <p:grpSpPr>
          <a:xfrm>
            <a:off x="2951900" y="1473713"/>
            <a:ext cx="6547823" cy="3715580"/>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5750"/>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Windows C# UI</a:t>
              </a:r>
            </a:p>
          </p:txBody>
        </p:sp>
        <p:sp>
          <p:nvSpPr>
            <p:cNvPr id="43" name="TextBox 42"/>
            <p:cNvSpPr txBox="1"/>
            <p:nvPr/>
          </p:nvSpPr>
          <p:spPr>
            <a:xfrm>
              <a:off x="4962445" y="2150169"/>
              <a:ext cx="2104077" cy="535750"/>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Android C# UI</a:t>
              </a:r>
            </a:p>
          </p:txBody>
        </p:sp>
        <p:sp>
          <p:nvSpPr>
            <p:cNvPr id="19" name="TextBox 18"/>
            <p:cNvSpPr txBox="1"/>
            <p:nvPr/>
          </p:nvSpPr>
          <p:spPr>
            <a:xfrm>
              <a:off x="2830401" y="3439156"/>
              <a:ext cx="6393683" cy="905082"/>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999" dirty="0">
                  <a:solidFill>
                    <a:srgbClr val="FFFFFF"/>
                  </a:solidFill>
                </a:rPr>
                <a:t>Shared C# Mobile</a:t>
              </a:r>
            </a:p>
          </p:txBody>
        </p:sp>
        <p:sp>
          <p:nvSpPr>
            <p:cNvPr id="45" name="Oval 44"/>
            <p:cNvSpPr/>
            <p:nvPr/>
          </p:nvSpPr>
          <p:spPr bwMode="auto">
            <a:xfrm>
              <a:off x="3562935" y="1444948"/>
              <a:ext cx="613490"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5707598" y="1444948"/>
              <a:ext cx="613490"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7851596" y="1444948"/>
              <a:ext cx="613491" cy="613491"/>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3" name="Picture 2" descr="http://www.freeiconspng.com/uploads/ios-7-logo-png-14.png"/>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3821123" y="1648065"/>
            <a:ext cx="445344" cy="2803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49913" y="1576192"/>
            <a:ext cx="339007" cy="407764"/>
          </a:xfrm>
          <a:prstGeom prst="rect">
            <a:avLst/>
          </a:prstGeom>
        </p:spPr>
      </p:pic>
      <p:pic>
        <p:nvPicPr>
          <p:cNvPr id="25" name="Picture 2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48593" y="1629672"/>
            <a:ext cx="317174" cy="317081"/>
          </a:xfrm>
          <a:prstGeom prst="rect">
            <a:avLst/>
          </a:prstGeom>
        </p:spPr>
      </p:pic>
    </p:spTree>
    <p:extLst>
      <p:ext uri="{BB962C8B-B14F-4D97-AF65-F5344CB8AC3E}">
        <p14:creationId xmlns:p14="http://schemas.microsoft.com/office/powerpoint/2010/main" val="195969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74248" y="1821101"/>
            <a:ext cx="10929611" cy="10605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Microsoft.Phone</a:t>
              </a:r>
              <a:endParaRPr lang="en-US"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Microsoft.Networking</a:t>
              </a:r>
              <a:endParaRPr lang="en-US" sz="1499"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Windows.Storage</a:t>
              </a:r>
              <a:endParaRPr lang="en-US"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Windows.Foundation</a:t>
              </a:r>
              <a:endParaRPr lang="en-US" sz="1499"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Microsoft.Devices</a:t>
              </a:r>
              <a:endParaRPr lang="en-US"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82854" tIns="146283" rIns="182854" bIns="146283" rtlCol="0">
              <a:spAutoFit/>
            </a:bodyPr>
            <a:lstStyle/>
            <a:p>
              <a:pPr defTabSz="932563">
                <a:lnSpc>
                  <a:spcPct val="90000"/>
                </a:lnSpc>
                <a:spcAft>
                  <a:spcPts val="600"/>
                </a:spcAft>
              </a:pPr>
              <a:endParaRPr lang="en-US" sz="2400" dirty="0" err="1">
                <a:gradFill>
                  <a:gsLst>
                    <a:gs pos="2917">
                      <a:srgbClr val="404040"/>
                    </a:gs>
                    <a:gs pos="30000">
                      <a:srgbClr val="404040"/>
                    </a:gs>
                  </a:gsLst>
                  <a:lin ang="5400000" scaled="0"/>
                </a:gradFill>
              </a:endParaRPr>
            </a:p>
          </p:txBody>
        </p:sp>
      </p:grpSp>
      <p:sp>
        <p:nvSpPr>
          <p:cNvPr id="36" name="Left Brace 35"/>
          <p:cNvSpPr/>
          <p:nvPr/>
        </p:nvSpPr>
        <p:spPr>
          <a:xfrm rot="5400000" flipH="1">
            <a:off x="6053161" y="-401085"/>
            <a:ext cx="380946" cy="10920451"/>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grpSp>
        <p:nvGrpSpPr>
          <p:cNvPr id="38" name="Group 37"/>
          <p:cNvGrpSpPr/>
          <p:nvPr/>
        </p:nvGrpSpPr>
        <p:grpSpPr>
          <a:xfrm>
            <a:off x="769667" y="3840113"/>
            <a:ext cx="10929611" cy="679578"/>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System.Data</a:t>
              </a:r>
              <a:endParaRPr lang="en-US"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System.Windows</a:t>
              </a:r>
              <a:endParaRPr lang="en-US"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System.Numerics</a:t>
              </a:r>
              <a:endParaRPr lang="en-US"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System.Core</a:t>
              </a:r>
              <a:endParaRPr lang="en-US"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System.ServiceModel</a:t>
              </a:r>
              <a:endParaRPr lang="en-US" sz="1499" dirty="0">
                <a:solidFill>
                  <a:srgbClr val="FFFFFF"/>
                </a:solidFill>
                <a:cs typeface="Helvetica Light"/>
              </a:endParaRPr>
            </a:p>
          </p:txBody>
        </p:sp>
      </p:grpSp>
      <p:sp>
        <p:nvSpPr>
          <p:cNvPr id="24" name="Rounded Rectangle 23"/>
          <p:cNvSpPr/>
          <p:nvPr/>
        </p:nvSpPr>
        <p:spPr>
          <a:xfrm>
            <a:off x="774248"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System.Net</a:t>
            </a:r>
            <a:endParaRPr lang="en-US" dirty="0">
              <a:solidFill>
                <a:srgbClr val="FFFFFF"/>
              </a:solidFill>
              <a:cs typeface="Helvetica Light"/>
            </a:endParaRPr>
          </a:p>
        </p:txBody>
      </p:sp>
      <p:sp>
        <p:nvSpPr>
          <p:cNvPr id="25" name="Rounded Rectangle 24"/>
          <p:cNvSpPr/>
          <p:nvPr/>
        </p:nvSpPr>
        <p:spPr>
          <a:xfrm>
            <a:off x="2988054"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System</a:t>
            </a:r>
          </a:p>
        </p:txBody>
      </p:sp>
      <p:sp>
        <p:nvSpPr>
          <p:cNvPr id="26" name="Rounded Rectangle 25"/>
          <p:cNvSpPr/>
          <p:nvPr/>
        </p:nvSpPr>
        <p:spPr>
          <a:xfrm>
            <a:off x="5201860"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System.IO</a:t>
            </a:r>
            <a:endParaRPr lang="en-US" dirty="0">
              <a:solidFill>
                <a:srgbClr val="FFFFFF"/>
              </a:solidFill>
              <a:cs typeface="Helvetica Light"/>
            </a:endParaRPr>
          </a:p>
        </p:txBody>
      </p:sp>
      <p:sp>
        <p:nvSpPr>
          <p:cNvPr id="27" name="Rounded Rectangle 26"/>
          <p:cNvSpPr/>
          <p:nvPr/>
        </p:nvSpPr>
        <p:spPr>
          <a:xfrm>
            <a:off x="7415666"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System.Linq</a:t>
            </a:r>
            <a:endParaRPr lang="en-US" dirty="0">
              <a:solidFill>
                <a:srgbClr val="FFFFFF"/>
              </a:solidFill>
              <a:cs typeface="Helvetica Light"/>
            </a:endParaRPr>
          </a:p>
        </p:txBody>
      </p:sp>
      <p:sp>
        <p:nvSpPr>
          <p:cNvPr id="28" name="Rounded Rectangle 27"/>
          <p:cNvSpPr/>
          <p:nvPr/>
        </p:nvSpPr>
        <p:spPr>
          <a:xfrm>
            <a:off x="9629473"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System.Xml</a:t>
            </a:r>
            <a:endParaRPr lang="en-US" dirty="0">
              <a:solidFill>
                <a:srgbClr val="FFFFFF"/>
              </a:solidFill>
              <a:cs typeface="Helvetica Light"/>
            </a:endParaRPr>
          </a:p>
        </p:txBody>
      </p:sp>
      <p:sp>
        <p:nvSpPr>
          <p:cNvPr id="29" name="Rectangle 28"/>
          <p:cNvSpPr/>
          <p:nvPr/>
        </p:nvSpPr>
        <p:spPr>
          <a:xfrm>
            <a:off x="5332315" y="5170012"/>
            <a:ext cx="1805273" cy="1694948"/>
          </a:xfrm>
          <a:prstGeom prst="rect">
            <a:avLst/>
          </a:prstGeom>
        </p:spPr>
        <p:txBody>
          <a:bodyPr wrap="none">
            <a:spAutoFit/>
          </a:bodyPr>
          <a:lstStyle/>
          <a:p>
            <a:r>
              <a:rPr lang="en-US" sz="10199" dirty="0">
                <a:solidFill>
                  <a:srgbClr val="505050"/>
                </a:solidFill>
                <a:latin typeface="Segoe UI Semibold" panose="020B0702040204020203" pitchFamily="34" charset="0"/>
              </a:rPr>
              <a:t>C#</a:t>
            </a:r>
            <a:endParaRPr lang="en-US" sz="10199" dirty="0">
              <a:solidFill>
                <a:srgbClr val="505050"/>
              </a:solidFill>
            </a:endParaRPr>
          </a:p>
        </p:txBody>
      </p:sp>
    </p:spTree>
    <p:extLst>
      <p:ext uri="{BB962C8B-B14F-4D97-AF65-F5344CB8AC3E}">
        <p14:creationId xmlns:p14="http://schemas.microsoft.com/office/powerpoint/2010/main" val="82583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API Coverage</a:t>
            </a:r>
          </a:p>
        </p:txBody>
      </p:sp>
      <p:grpSp>
        <p:nvGrpSpPr>
          <p:cNvPr id="3" name="Group 2"/>
          <p:cNvGrpSpPr/>
          <p:nvPr/>
        </p:nvGrpSpPr>
        <p:grpSpPr>
          <a:xfrm>
            <a:off x="774248" y="1968717"/>
            <a:ext cx="10929611" cy="912907"/>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MapKit</a:t>
              </a:r>
              <a:endParaRPr lang="en-US"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UIKit</a:t>
              </a:r>
              <a:endParaRPr lang="en-US"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iBeacon</a:t>
              </a:r>
              <a:endParaRPr lang="en-US"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CoreGraphics</a:t>
              </a:r>
              <a:endParaRPr lang="en-US"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CoreMotion</a:t>
              </a:r>
              <a:endParaRPr lang="en-US"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82854" tIns="146283" rIns="182854" bIns="146283" rtlCol="0">
              <a:spAutoFit/>
            </a:bodyPr>
            <a:lstStyle/>
            <a:p>
              <a:pPr defTabSz="932563">
                <a:lnSpc>
                  <a:spcPct val="90000"/>
                </a:lnSpc>
                <a:spcAft>
                  <a:spcPts val="600"/>
                </a:spcAft>
              </a:pPr>
              <a:endParaRPr lang="en-US" sz="2400" dirty="0" err="1">
                <a:gradFill>
                  <a:gsLst>
                    <a:gs pos="2917">
                      <a:srgbClr val="404040"/>
                    </a:gs>
                    <a:gs pos="30000">
                      <a:srgbClr val="404040"/>
                    </a:gs>
                  </a:gsLst>
                  <a:lin ang="5400000" scaled="0"/>
                </a:gradFill>
              </a:endParaRPr>
            </a:p>
          </p:txBody>
        </p:sp>
      </p:grpSp>
      <p:sp>
        <p:nvSpPr>
          <p:cNvPr id="37" name="Left Brace 36"/>
          <p:cNvSpPr/>
          <p:nvPr/>
        </p:nvSpPr>
        <p:spPr>
          <a:xfrm rot="5400000" flipH="1">
            <a:off x="6053161" y="-401085"/>
            <a:ext cx="380946" cy="10920451"/>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sp>
        <p:nvSpPr>
          <p:cNvPr id="24" name="Rounded Rectangle 23"/>
          <p:cNvSpPr/>
          <p:nvPr/>
        </p:nvSpPr>
        <p:spPr>
          <a:xfrm>
            <a:off x="769668"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System.Data</a:t>
            </a:r>
            <a:endParaRPr lang="en-US" dirty="0">
              <a:solidFill>
                <a:srgbClr val="FFFFFF"/>
              </a:solidFill>
              <a:cs typeface="Helvetica Light"/>
            </a:endParaRPr>
          </a:p>
        </p:txBody>
      </p:sp>
      <p:sp>
        <p:nvSpPr>
          <p:cNvPr id="25" name="Rounded Rectangle 24"/>
          <p:cNvSpPr/>
          <p:nvPr/>
        </p:nvSpPr>
        <p:spPr>
          <a:xfrm>
            <a:off x="2983473"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System.Windows</a:t>
            </a:r>
            <a:endParaRPr lang="en-US" dirty="0">
              <a:solidFill>
                <a:srgbClr val="FFFFFF"/>
              </a:solidFill>
              <a:cs typeface="Helvetica Light"/>
            </a:endParaRPr>
          </a:p>
        </p:txBody>
      </p:sp>
      <p:sp>
        <p:nvSpPr>
          <p:cNvPr id="30" name="Rounded Rectangle 29"/>
          <p:cNvSpPr/>
          <p:nvPr/>
        </p:nvSpPr>
        <p:spPr>
          <a:xfrm>
            <a:off x="5197279"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System.Numerics</a:t>
            </a:r>
            <a:endParaRPr lang="en-US" dirty="0">
              <a:solidFill>
                <a:srgbClr val="FFFFFF"/>
              </a:solidFill>
              <a:cs typeface="Helvetica Light"/>
            </a:endParaRPr>
          </a:p>
        </p:txBody>
      </p:sp>
      <p:sp>
        <p:nvSpPr>
          <p:cNvPr id="31" name="Rounded Rectangle 30"/>
          <p:cNvSpPr/>
          <p:nvPr/>
        </p:nvSpPr>
        <p:spPr>
          <a:xfrm>
            <a:off x="7411085"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System.Core</a:t>
            </a:r>
            <a:endParaRPr lang="en-US" dirty="0">
              <a:solidFill>
                <a:srgbClr val="FFFFFF"/>
              </a:solidFill>
              <a:cs typeface="Helvetica Light"/>
            </a:endParaRPr>
          </a:p>
        </p:txBody>
      </p:sp>
      <p:sp>
        <p:nvSpPr>
          <p:cNvPr id="32" name="Rounded Rectangle 31"/>
          <p:cNvSpPr/>
          <p:nvPr/>
        </p:nvSpPr>
        <p:spPr>
          <a:xfrm>
            <a:off x="9624892"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System.ServiceModel</a:t>
            </a:r>
            <a:endParaRPr lang="en-US" sz="1499" dirty="0">
              <a:solidFill>
                <a:srgbClr val="FFFFFF"/>
              </a:solidFill>
              <a:cs typeface="Helvetica Light"/>
            </a:endParaRPr>
          </a:p>
        </p:txBody>
      </p:sp>
      <p:sp>
        <p:nvSpPr>
          <p:cNvPr id="38" name="Rounded Rectangle 37"/>
          <p:cNvSpPr/>
          <p:nvPr/>
        </p:nvSpPr>
        <p:spPr>
          <a:xfrm>
            <a:off x="774248"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System.Net</a:t>
            </a:r>
            <a:endParaRPr lang="en-US" dirty="0">
              <a:solidFill>
                <a:srgbClr val="FFFFFF"/>
              </a:solidFill>
              <a:cs typeface="Helvetica Light"/>
            </a:endParaRPr>
          </a:p>
        </p:txBody>
      </p:sp>
      <p:sp>
        <p:nvSpPr>
          <p:cNvPr id="39" name="Rounded Rectangle 38"/>
          <p:cNvSpPr/>
          <p:nvPr/>
        </p:nvSpPr>
        <p:spPr>
          <a:xfrm>
            <a:off x="2988054"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System</a:t>
            </a:r>
          </a:p>
        </p:txBody>
      </p:sp>
      <p:sp>
        <p:nvSpPr>
          <p:cNvPr id="40" name="Rounded Rectangle 39"/>
          <p:cNvSpPr/>
          <p:nvPr/>
        </p:nvSpPr>
        <p:spPr>
          <a:xfrm>
            <a:off x="5201860"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System.IO</a:t>
            </a:r>
            <a:endParaRPr lang="en-US" dirty="0">
              <a:solidFill>
                <a:srgbClr val="FFFFFF"/>
              </a:solidFill>
              <a:cs typeface="Helvetica Light"/>
            </a:endParaRPr>
          </a:p>
        </p:txBody>
      </p:sp>
      <p:sp>
        <p:nvSpPr>
          <p:cNvPr id="41" name="Rounded Rectangle 40"/>
          <p:cNvSpPr/>
          <p:nvPr/>
        </p:nvSpPr>
        <p:spPr>
          <a:xfrm>
            <a:off x="7415666"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System.Linq</a:t>
            </a:r>
            <a:endParaRPr lang="en-US" dirty="0">
              <a:solidFill>
                <a:srgbClr val="FFFFFF"/>
              </a:solidFill>
              <a:cs typeface="Helvetica Light"/>
            </a:endParaRPr>
          </a:p>
        </p:txBody>
      </p:sp>
      <p:sp>
        <p:nvSpPr>
          <p:cNvPr id="42" name="Rounded Rectangle 41"/>
          <p:cNvSpPr/>
          <p:nvPr/>
        </p:nvSpPr>
        <p:spPr>
          <a:xfrm>
            <a:off x="9629473"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System.Xml</a:t>
            </a:r>
            <a:endParaRPr lang="en-US" dirty="0">
              <a:solidFill>
                <a:srgbClr val="FFFFFF"/>
              </a:solidFill>
              <a:cs typeface="Helvetica Light"/>
            </a:endParaRPr>
          </a:p>
        </p:txBody>
      </p:sp>
      <p:sp>
        <p:nvSpPr>
          <p:cNvPr id="27" name="Rectangle 26"/>
          <p:cNvSpPr/>
          <p:nvPr/>
        </p:nvSpPr>
        <p:spPr>
          <a:xfrm>
            <a:off x="5332315" y="5170012"/>
            <a:ext cx="1805273" cy="1694948"/>
          </a:xfrm>
          <a:prstGeom prst="rect">
            <a:avLst/>
          </a:prstGeom>
        </p:spPr>
        <p:txBody>
          <a:bodyPr wrap="none">
            <a:spAutoFit/>
          </a:bodyPr>
          <a:lstStyle/>
          <a:p>
            <a:r>
              <a:rPr lang="en-US" sz="10199" dirty="0">
                <a:solidFill>
                  <a:srgbClr val="505050"/>
                </a:solidFill>
                <a:latin typeface="Segoe UI Semibold" panose="020B0702040204020203" pitchFamily="34" charset="0"/>
              </a:rPr>
              <a:t>C#</a:t>
            </a:r>
            <a:endParaRPr lang="en-US" sz="10199" dirty="0">
              <a:solidFill>
                <a:srgbClr val="505050"/>
              </a:solidFill>
            </a:endParaRPr>
          </a:p>
        </p:txBody>
      </p:sp>
    </p:spTree>
    <p:extLst>
      <p:ext uri="{BB962C8B-B14F-4D97-AF65-F5344CB8AC3E}">
        <p14:creationId xmlns:p14="http://schemas.microsoft.com/office/powerpoint/2010/main" val="63546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a:t>
            </a:r>
            <a:r>
              <a:rPr lang="en-US"/>
              <a:t>% API </a:t>
            </a:r>
            <a:r>
              <a:rPr lang="en-US" dirty="0"/>
              <a:t>Coverage</a:t>
            </a:r>
          </a:p>
        </p:txBody>
      </p:sp>
      <p:sp>
        <p:nvSpPr>
          <p:cNvPr id="19" name="Rounded Rectangle 18"/>
          <p:cNvSpPr/>
          <p:nvPr/>
        </p:nvSpPr>
        <p:spPr>
          <a:xfrm>
            <a:off x="774248"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Text-to-speech</a:t>
            </a:r>
          </a:p>
        </p:txBody>
      </p:sp>
      <p:sp>
        <p:nvSpPr>
          <p:cNvPr id="20" name="Rounded Rectangle 19"/>
          <p:cNvSpPr/>
          <p:nvPr/>
        </p:nvSpPr>
        <p:spPr>
          <a:xfrm>
            <a:off x="2988054"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ActionBar</a:t>
            </a:r>
            <a:endParaRPr lang="en-US" dirty="0">
              <a:solidFill>
                <a:srgbClr val="FFFFFF"/>
              </a:solidFill>
              <a:cs typeface="Helvetica Light"/>
            </a:endParaRPr>
          </a:p>
        </p:txBody>
      </p:sp>
      <p:sp>
        <p:nvSpPr>
          <p:cNvPr id="21" name="Rounded Rectangle 20"/>
          <p:cNvSpPr/>
          <p:nvPr/>
        </p:nvSpPr>
        <p:spPr>
          <a:xfrm>
            <a:off x="5201860"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599" dirty="0">
                <a:solidFill>
                  <a:srgbClr val="FFFFFF"/>
                </a:solidFill>
                <a:cs typeface="Helvetica Light"/>
              </a:rPr>
              <a:t>Printing Framework</a:t>
            </a:r>
          </a:p>
        </p:txBody>
      </p:sp>
      <p:sp>
        <p:nvSpPr>
          <p:cNvPr id="22" name="Rounded Rectangle 21"/>
          <p:cNvSpPr/>
          <p:nvPr/>
        </p:nvSpPr>
        <p:spPr>
          <a:xfrm>
            <a:off x="7415666"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Renderscript</a:t>
            </a:r>
            <a:endParaRPr lang="en-US" dirty="0">
              <a:solidFill>
                <a:srgbClr val="FFFFFF"/>
              </a:solidFill>
              <a:cs typeface="Helvetica Light"/>
            </a:endParaRPr>
          </a:p>
        </p:txBody>
      </p:sp>
      <p:sp>
        <p:nvSpPr>
          <p:cNvPr id="23" name="Rounded Rectangle 22"/>
          <p:cNvSpPr/>
          <p:nvPr/>
        </p:nvSpPr>
        <p:spPr>
          <a:xfrm>
            <a:off x="9629473"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NFC</a:t>
            </a:r>
          </a:p>
        </p:txBody>
      </p:sp>
      <p:sp>
        <p:nvSpPr>
          <p:cNvPr id="34" name="TextBox 33"/>
          <p:cNvSpPr txBox="1"/>
          <p:nvPr/>
        </p:nvSpPr>
        <p:spPr>
          <a:xfrm>
            <a:off x="6320004" y="1821100"/>
            <a:ext cx="369280" cy="633930"/>
          </a:xfrm>
          <a:prstGeom prst="rect">
            <a:avLst/>
          </a:prstGeom>
          <a:noFill/>
        </p:spPr>
        <p:txBody>
          <a:bodyPr wrap="none" lIns="182854" tIns="146283" rIns="182854" bIns="146283" rtlCol="0">
            <a:spAutoFit/>
          </a:bodyPr>
          <a:lstStyle/>
          <a:p>
            <a:pPr defTabSz="932563">
              <a:lnSpc>
                <a:spcPct val="90000"/>
              </a:lnSpc>
              <a:spcAft>
                <a:spcPts val="600"/>
              </a:spcAft>
            </a:pPr>
            <a:endParaRPr lang="en-US" sz="2400" dirty="0" err="1">
              <a:gradFill>
                <a:gsLst>
                  <a:gs pos="2917">
                    <a:srgbClr val="404040"/>
                  </a:gs>
                  <a:gs pos="30000">
                    <a:srgbClr val="404040"/>
                  </a:gs>
                </a:gsLst>
                <a:lin ang="5400000" scaled="0"/>
              </a:gradFill>
            </a:endParaRPr>
          </a:p>
        </p:txBody>
      </p:sp>
      <p:sp>
        <p:nvSpPr>
          <p:cNvPr id="36" name="Left Brace 35"/>
          <p:cNvSpPr/>
          <p:nvPr/>
        </p:nvSpPr>
        <p:spPr>
          <a:xfrm rot="5400000" flipH="1">
            <a:off x="6053161" y="-401085"/>
            <a:ext cx="380946" cy="10920451"/>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sp>
        <p:nvSpPr>
          <p:cNvPr id="24" name="Rounded Rectangle 23"/>
          <p:cNvSpPr/>
          <p:nvPr/>
        </p:nvSpPr>
        <p:spPr>
          <a:xfrm>
            <a:off x="769668"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System.Data</a:t>
            </a:r>
            <a:endParaRPr lang="en-US" dirty="0">
              <a:solidFill>
                <a:srgbClr val="FFFFFF"/>
              </a:solidFill>
              <a:cs typeface="Helvetica Light"/>
            </a:endParaRPr>
          </a:p>
        </p:txBody>
      </p:sp>
      <p:sp>
        <p:nvSpPr>
          <p:cNvPr id="25" name="Rounded Rectangle 24"/>
          <p:cNvSpPr/>
          <p:nvPr/>
        </p:nvSpPr>
        <p:spPr>
          <a:xfrm>
            <a:off x="2983473"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System.Windows</a:t>
            </a:r>
            <a:endParaRPr lang="en-US" dirty="0">
              <a:solidFill>
                <a:srgbClr val="FFFFFF"/>
              </a:solidFill>
              <a:cs typeface="Helvetica Light"/>
            </a:endParaRPr>
          </a:p>
        </p:txBody>
      </p:sp>
      <p:sp>
        <p:nvSpPr>
          <p:cNvPr id="30" name="Rounded Rectangle 29"/>
          <p:cNvSpPr/>
          <p:nvPr/>
        </p:nvSpPr>
        <p:spPr>
          <a:xfrm>
            <a:off x="5197279"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System.Numerics</a:t>
            </a:r>
            <a:endParaRPr lang="en-US" dirty="0">
              <a:solidFill>
                <a:srgbClr val="FFFFFF"/>
              </a:solidFill>
              <a:cs typeface="Helvetica Light"/>
            </a:endParaRPr>
          </a:p>
        </p:txBody>
      </p:sp>
      <p:sp>
        <p:nvSpPr>
          <p:cNvPr id="31" name="Rounded Rectangle 30"/>
          <p:cNvSpPr/>
          <p:nvPr/>
        </p:nvSpPr>
        <p:spPr>
          <a:xfrm>
            <a:off x="7411085"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System.Core</a:t>
            </a:r>
            <a:endParaRPr lang="en-US" dirty="0">
              <a:solidFill>
                <a:srgbClr val="FFFFFF"/>
              </a:solidFill>
              <a:cs typeface="Helvetica Light"/>
            </a:endParaRPr>
          </a:p>
        </p:txBody>
      </p:sp>
      <p:sp>
        <p:nvSpPr>
          <p:cNvPr id="37" name="Rounded Rectangle 36"/>
          <p:cNvSpPr/>
          <p:nvPr/>
        </p:nvSpPr>
        <p:spPr>
          <a:xfrm>
            <a:off x="9624892"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System.ServiceModel</a:t>
            </a:r>
            <a:endParaRPr lang="en-US" sz="1499" dirty="0">
              <a:solidFill>
                <a:srgbClr val="FFFFFF"/>
              </a:solidFill>
              <a:cs typeface="Helvetica Light"/>
            </a:endParaRPr>
          </a:p>
        </p:txBody>
      </p:sp>
      <p:sp>
        <p:nvSpPr>
          <p:cNvPr id="38" name="Rounded Rectangle 37"/>
          <p:cNvSpPr/>
          <p:nvPr/>
        </p:nvSpPr>
        <p:spPr>
          <a:xfrm>
            <a:off x="774248"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System.Net</a:t>
            </a:r>
            <a:endParaRPr lang="en-US" dirty="0">
              <a:solidFill>
                <a:srgbClr val="FFFFFF"/>
              </a:solidFill>
              <a:cs typeface="Helvetica Light"/>
            </a:endParaRPr>
          </a:p>
        </p:txBody>
      </p:sp>
      <p:sp>
        <p:nvSpPr>
          <p:cNvPr id="39" name="Rounded Rectangle 38"/>
          <p:cNvSpPr/>
          <p:nvPr/>
        </p:nvSpPr>
        <p:spPr>
          <a:xfrm>
            <a:off x="2988054"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System</a:t>
            </a:r>
          </a:p>
        </p:txBody>
      </p:sp>
      <p:sp>
        <p:nvSpPr>
          <p:cNvPr id="40" name="Rounded Rectangle 39"/>
          <p:cNvSpPr/>
          <p:nvPr/>
        </p:nvSpPr>
        <p:spPr>
          <a:xfrm>
            <a:off x="5201860"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System.IO</a:t>
            </a:r>
            <a:endParaRPr lang="en-US" dirty="0">
              <a:solidFill>
                <a:srgbClr val="FFFFFF"/>
              </a:solidFill>
              <a:cs typeface="Helvetica Light"/>
            </a:endParaRPr>
          </a:p>
        </p:txBody>
      </p:sp>
      <p:sp>
        <p:nvSpPr>
          <p:cNvPr id="41" name="Rounded Rectangle 40"/>
          <p:cNvSpPr/>
          <p:nvPr/>
        </p:nvSpPr>
        <p:spPr>
          <a:xfrm>
            <a:off x="7415666"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System.Linq</a:t>
            </a:r>
            <a:endParaRPr lang="en-US" dirty="0">
              <a:solidFill>
                <a:srgbClr val="FFFFFF"/>
              </a:solidFill>
              <a:cs typeface="Helvetica Light"/>
            </a:endParaRPr>
          </a:p>
        </p:txBody>
      </p:sp>
      <p:sp>
        <p:nvSpPr>
          <p:cNvPr id="42" name="Rounded Rectangle 41"/>
          <p:cNvSpPr/>
          <p:nvPr/>
        </p:nvSpPr>
        <p:spPr>
          <a:xfrm>
            <a:off x="9629473"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System.Xml</a:t>
            </a:r>
            <a:endParaRPr lang="en-US" dirty="0">
              <a:solidFill>
                <a:srgbClr val="FFFFFF"/>
              </a:solidFill>
              <a:cs typeface="Helvetica Light"/>
            </a:endParaRPr>
          </a:p>
        </p:txBody>
      </p:sp>
      <p:sp>
        <p:nvSpPr>
          <p:cNvPr id="26" name="Rectangle 25"/>
          <p:cNvSpPr/>
          <p:nvPr/>
        </p:nvSpPr>
        <p:spPr>
          <a:xfrm>
            <a:off x="5332315" y="5170012"/>
            <a:ext cx="1805273" cy="1694948"/>
          </a:xfrm>
          <a:prstGeom prst="rect">
            <a:avLst/>
          </a:prstGeom>
        </p:spPr>
        <p:txBody>
          <a:bodyPr wrap="none">
            <a:spAutoFit/>
          </a:bodyPr>
          <a:lstStyle/>
          <a:p>
            <a:r>
              <a:rPr lang="en-US" sz="10199" dirty="0">
                <a:solidFill>
                  <a:srgbClr val="505050"/>
                </a:solidFill>
                <a:latin typeface="Segoe UI Semibold" panose="020B0702040204020203" pitchFamily="34" charset="0"/>
              </a:rPr>
              <a:t>C#</a:t>
            </a:r>
            <a:endParaRPr lang="en-US" sz="10199" dirty="0">
              <a:solidFill>
                <a:srgbClr val="505050"/>
              </a:solidFill>
            </a:endParaRPr>
          </a:p>
        </p:txBody>
      </p:sp>
    </p:spTree>
    <p:extLst>
      <p:ext uri="{BB962C8B-B14F-4D97-AF65-F5344CB8AC3E}">
        <p14:creationId xmlns:p14="http://schemas.microsoft.com/office/powerpoint/2010/main" val="211223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theme/theme1.xml><?xml version="1.0" encoding="utf-8"?>
<a:theme xmlns:a="http://schemas.openxmlformats.org/drawingml/2006/main" name="WHITE TEMPLATE">
  <a:themeElements>
    <a:clrScheme name="DevDays">
      <a:dk1>
        <a:srgbClr val="505050"/>
      </a:dk1>
      <a:lt1>
        <a:srgbClr val="FFFFFF"/>
      </a:lt1>
      <a:dk2>
        <a:srgbClr val="0078D7"/>
      </a:dk2>
      <a:lt2>
        <a:srgbClr val="00BCF2"/>
      </a:lt2>
      <a:accent1>
        <a:srgbClr val="0177D6"/>
      </a:accent1>
      <a:accent2>
        <a:srgbClr val="01188E"/>
      </a:accent2>
      <a:accent3>
        <a:srgbClr val="5B2C90"/>
      </a:accent3>
      <a:accent4>
        <a:srgbClr val="5C105C"/>
      </a:accent4>
      <a:accent5>
        <a:srgbClr val="B3269D"/>
      </a:accent5>
      <a:accent6>
        <a:srgbClr val="31135A"/>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3.xml><?xml version="1.0" encoding="utf-8"?>
<a:theme xmlns:a="http://schemas.openxmlformats.org/drawingml/2006/main" name="Xablu - Xamarin.Forms Introduct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6C01790-DA4D-4818-AE1B-3BB0877892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purl.org/dc/elements/1.1/"/>
    <ds:schemaRef ds:uri="http://schemas.openxmlformats.org/package/2006/metadata/core-properties"/>
    <ds:schemaRef ds:uri="http://schemas.microsoft.com/office/2006/documentManagement/types"/>
    <ds:schemaRef ds:uri="http://purl.org/dc/dcmitype/"/>
    <ds:schemaRef ds:uri="630a2e83-186a-4a0f-ab27-bee8a8096abc"/>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Brand_template_16-9_Business_BLUE_2016_1</Template>
  <TotalTime>91</TotalTime>
  <Words>1128</Words>
  <Application>Microsoft Macintosh PowerPoint</Application>
  <PresentationFormat>Custom</PresentationFormat>
  <Paragraphs>286</Paragraphs>
  <Slides>30</Slides>
  <Notes>29</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30</vt:i4>
      </vt:variant>
    </vt:vector>
  </HeadingPairs>
  <TitlesOfParts>
    <vt:vector size="46" baseType="lpstr">
      <vt:lpstr>Arial</vt:lpstr>
      <vt:lpstr>Calibri</vt:lpstr>
      <vt:lpstr>Calibri Light</vt:lpstr>
      <vt:lpstr>Consolas</vt:lpstr>
      <vt:lpstr>Helvetica Light</vt:lpstr>
      <vt:lpstr>Montserrat</vt:lpstr>
      <vt:lpstr>Roboto</vt:lpstr>
      <vt:lpstr>Roboto Slab</vt:lpstr>
      <vt:lpstr>Segoe UI</vt:lpstr>
      <vt:lpstr>Segoe UI Light</vt:lpstr>
      <vt:lpstr>Segoe UI Semibold</vt:lpstr>
      <vt:lpstr>Segoe UI Semilight</vt:lpstr>
      <vt:lpstr>Wingdings</vt:lpstr>
      <vt:lpstr>WHITE TEMPLATE</vt:lpstr>
      <vt:lpstr>5-50111_Build 2017_LIGHT GRAY TEMPLATE</vt:lpstr>
      <vt:lpstr>Xablu - Xamarin.Forms Introduction</vt:lpstr>
      <vt:lpstr>Native iOS &amp; Android Development with Xamarin</vt:lpstr>
      <vt:lpstr>Who is this guy?</vt:lpstr>
      <vt:lpstr>PowerPoint Presentation</vt:lpstr>
      <vt:lpstr>Agenda</vt:lpstr>
      <vt:lpstr>PowerPoint Presentation</vt:lpstr>
      <vt:lpstr>Xamarin’s Unique Approach</vt:lpstr>
      <vt:lpstr>Windows APIs</vt:lpstr>
      <vt:lpstr>iOS – 100% API Coverage</vt:lpstr>
      <vt:lpstr>Android – 100% API Coverage</vt:lpstr>
      <vt:lpstr>Platform Specific Code</vt:lpstr>
      <vt:lpstr>PowerPoint Presentation</vt:lpstr>
      <vt:lpstr>Plugins for Xamarin &amp; Windows</vt:lpstr>
      <vt:lpstr>PowerPoint Presentation</vt:lpstr>
      <vt:lpstr>Traditional UI approach</vt:lpstr>
      <vt:lpstr>Xamarin.Forms approach</vt:lpstr>
      <vt:lpstr>PowerPoint Presentation</vt:lpstr>
      <vt:lpstr>PowerPoint Presentation</vt:lpstr>
      <vt:lpstr>PowerPoint Presentation</vt:lpstr>
      <vt:lpstr>Code sharing stats</vt:lpstr>
      <vt:lpstr>Native Performance</vt:lpstr>
      <vt:lpstr>✓Always Up-to-Date</vt:lpstr>
      <vt:lpstr>Anything you can do in Objective-C, Swift, or Java can be done in C# with Xamarin.</vt:lpstr>
      <vt:lpstr>Development Experience</vt:lpstr>
      <vt:lpstr>Xamarin is included in  Visual Studio</vt:lpstr>
      <vt:lpstr>Open Source – open.xamarin.com</vt:lpstr>
      <vt:lpstr>Visual Studio Integration</vt:lpstr>
      <vt:lpstr>Xamarin for Visual Studio</vt:lpstr>
      <vt:lpstr>Visual Studio iOS Simulator Remoting</vt:lpstr>
      <vt:lpstr>PowerPoint Presentation</vt:lpstr>
      <vt:lpstr>PowerPoint Presentation</vt:lpstr>
    </vt:vector>
  </TitlesOfParts>
  <Manager/>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Chris Geymont</dc:creator>
  <cp:keywords/>
  <dc:description>Template: Maryfj_x000d_
Formatting:_x000d_
Audience Type:</dc:description>
  <cp:lastModifiedBy>Maurits van Beusekom</cp:lastModifiedBy>
  <cp:revision>21</cp:revision>
  <dcterms:created xsi:type="dcterms:W3CDTF">2017-02-22T22:03:09Z</dcterms:created>
  <dcterms:modified xsi:type="dcterms:W3CDTF">2018-05-16T09:17:55Z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jamont@microsoft.com</vt:lpwstr>
  </property>
  <property fmtid="{D5CDD505-2E9C-101B-9397-08002B2CF9AE}" pid="18" name="MSIP_Label_f42aa342-8706-4288-bd11-ebb85995028c_SetDate">
    <vt:lpwstr>2017-05-26T14:19:52.3268636-07:00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